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65" r:id="rId3"/>
    <p:sldMasterId id="2147483815" r:id="rId4"/>
    <p:sldMasterId id="2147483840" r:id="rId5"/>
    <p:sldMasterId id="2147483953" r:id="rId6"/>
  </p:sldMasterIdLst>
  <p:notesMasterIdLst>
    <p:notesMasterId r:id="rId62"/>
  </p:notesMasterIdLst>
  <p:handoutMasterIdLst>
    <p:handoutMasterId r:id="rId63"/>
  </p:handoutMasterIdLst>
  <p:sldIdLst>
    <p:sldId id="1018" r:id="rId7"/>
    <p:sldId id="1225" r:id="rId8"/>
    <p:sldId id="1842" r:id="rId9"/>
    <p:sldId id="2001" r:id="rId10"/>
    <p:sldId id="1921" r:id="rId11"/>
    <p:sldId id="2009" r:id="rId12"/>
    <p:sldId id="1788" r:id="rId13"/>
    <p:sldId id="1789" r:id="rId14"/>
    <p:sldId id="1790" r:id="rId15"/>
    <p:sldId id="2004" r:id="rId16"/>
    <p:sldId id="1938" r:id="rId17"/>
    <p:sldId id="1939" r:id="rId18"/>
    <p:sldId id="2000" r:id="rId19"/>
    <p:sldId id="2003" r:id="rId20"/>
    <p:sldId id="2002" r:id="rId21"/>
    <p:sldId id="1964" r:id="rId22"/>
    <p:sldId id="2011" r:id="rId23"/>
    <p:sldId id="1966" r:id="rId24"/>
    <p:sldId id="1792" r:id="rId25"/>
    <p:sldId id="1793" r:id="rId26"/>
    <p:sldId id="1797" r:id="rId27"/>
    <p:sldId id="1928" r:id="rId28"/>
    <p:sldId id="1929" r:id="rId29"/>
    <p:sldId id="1956" r:id="rId30"/>
    <p:sldId id="1932" r:id="rId31"/>
    <p:sldId id="1933" r:id="rId32"/>
    <p:sldId id="1630" r:id="rId33"/>
    <p:sldId id="1968" r:id="rId34"/>
    <p:sldId id="1970" r:id="rId35"/>
    <p:sldId id="1971" r:id="rId36"/>
    <p:sldId id="1972" r:id="rId37"/>
    <p:sldId id="1973" r:id="rId38"/>
    <p:sldId id="1974" r:id="rId39"/>
    <p:sldId id="1975" r:id="rId40"/>
    <p:sldId id="1976" r:id="rId41"/>
    <p:sldId id="1977" r:id="rId42"/>
    <p:sldId id="2012" r:id="rId43"/>
    <p:sldId id="2013" r:id="rId44"/>
    <p:sldId id="2014" r:id="rId45"/>
    <p:sldId id="1978" r:id="rId46"/>
    <p:sldId id="1979" r:id="rId47"/>
    <p:sldId id="1980" r:id="rId48"/>
    <p:sldId id="1981" r:id="rId49"/>
    <p:sldId id="1982" r:id="rId50"/>
    <p:sldId id="1983" r:id="rId51"/>
    <p:sldId id="1984" r:id="rId52"/>
    <p:sldId id="1985" r:id="rId53"/>
    <p:sldId id="1986" r:id="rId54"/>
    <p:sldId id="2006" r:id="rId55"/>
    <p:sldId id="1987" r:id="rId56"/>
    <p:sldId id="1988" r:id="rId57"/>
    <p:sldId id="1992" r:id="rId58"/>
    <p:sldId id="1995" r:id="rId59"/>
    <p:sldId id="1996" r:id="rId60"/>
    <p:sldId id="1991" r:id="rId6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1281F004-4A6B-BB44-B162-0D00CA08BA39}">
          <p14:sldIdLst>
            <p14:sldId id="1018"/>
            <p14:sldId id="1225"/>
            <p14:sldId id="1842"/>
            <p14:sldId id="2001"/>
            <p14:sldId id="1921"/>
            <p14:sldId id="2009"/>
            <p14:sldId id="1788"/>
            <p14:sldId id="1789"/>
            <p14:sldId id="1790"/>
            <p14:sldId id="2004"/>
            <p14:sldId id="1938"/>
            <p14:sldId id="1939"/>
            <p14:sldId id="2000"/>
            <p14:sldId id="2003"/>
            <p14:sldId id="2002"/>
            <p14:sldId id="1964"/>
            <p14:sldId id="2011"/>
            <p14:sldId id="1966"/>
            <p14:sldId id="1792"/>
            <p14:sldId id="1793"/>
            <p14:sldId id="1797"/>
            <p14:sldId id="1928"/>
            <p14:sldId id="1929"/>
            <p14:sldId id="1956"/>
            <p14:sldId id="1932"/>
            <p14:sldId id="1933"/>
            <p14:sldId id="1630"/>
            <p14:sldId id="1968"/>
            <p14:sldId id="1970"/>
            <p14:sldId id="1971"/>
            <p14:sldId id="1972"/>
            <p14:sldId id="1973"/>
            <p14:sldId id="1974"/>
            <p14:sldId id="1975"/>
            <p14:sldId id="1976"/>
            <p14:sldId id="1977"/>
            <p14:sldId id="2012"/>
            <p14:sldId id="2013"/>
            <p14:sldId id="2014"/>
            <p14:sldId id="1978"/>
            <p14:sldId id="1979"/>
            <p14:sldId id="1980"/>
            <p14:sldId id="1981"/>
            <p14:sldId id="1982"/>
            <p14:sldId id="1983"/>
            <p14:sldId id="1984"/>
            <p14:sldId id="1985"/>
            <p14:sldId id="1986"/>
            <p14:sldId id="2006"/>
            <p14:sldId id="1987"/>
            <p14:sldId id="1988"/>
            <p14:sldId id="1992"/>
            <p14:sldId id="1995"/>
            <p14:sldId id="1996"/>
            <p14:sldId id="19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993300"/>
    <a:srgbClr val="FF9966"/>
    <a:srgbClr val="CC6633"/>
    <a:srgbClr val="339933"/>
    <a:srgbClr val="009999"/>
    <a:srgbClr val="669966"/>
    <a:srgbClr val="336633"/>
    <a:srgbClr val="CC3333"/>
    <a:srgbClr val="CC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205" autoAdjust="0"/>
    <p:restoredTop sz="99769" autoAdjust="0"/>
  </p:normalViewPr>
  <p:slideViewPr>
    <p:cSldViewPr>
      <p:cViewPr varScale="1">
        <p:scale>
          <a:sx n="91" d="100"/>
          <a:sy n="91" d="100"/>
        </p:scale>
        <p:origin x="-760" y="-104"/>
      </p:cViewPr>
      <p:guideLst>
        <p:guide orient="horz" pos="2160"/>
        <p:guide pos="2880"/>
      </p:guideLst>
    </p:cSldViewPr>
  </p:slideViewPr>
  <p:notesTextViewPr>
    <p:cViewPr>
      <p:scale>
        <a:sx n="70" d="100"/>
        <a:sy n="70" d="100"/>
      </p:scale>
      <p:origin x="0" y="0"/>
    </p:cViewPr>
  </p:notesTextViewPr>
  <p:sorterViewPr>
    <p:cViewPr>
      <p:scale>
        <a:sx n="111" d="100"/>
        <a:sy n="111" d="100"/>
      </p:scale>
      <p:origin x="0" y="0"/>
    </p:cViewPr>
  </p:sorterViewPr>
  <p:notesViewPr>
    <p:cSldViewPr snapToGrid="0" snapToObjects="1">
      <p:cViewPr varScale="1">
        <p:scale>
          <a:sx n="99" d="100"/>
          <a:sy n="99" d="100"/>
        </p:scale>
        <p:origin x="-3744" y="-1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notesMaster" Target="notesMasters/notes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4710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6CFC542D-8F10-4165-B584-BB3BD487AC59}" type="datetimeFigureOut">
              <a:rPr lang="en-US"/>
              <a:pPr>
                <a:defRPr/>
              </a:pPr>
              <a:t>11/19/14</a:t>
            </a:fld>
            <a:endParaRPr lang="en-US"/>
          </a:p>
        </p:txBody>
      </p:sp>
      <p:sp>
        <p:nvSpPr>
          <p:cNvPr id="4710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4710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EE603198-D6DE-49A4-B9A7-31C4A3BDE50F}" type="slidenum">
              <a:rPr lang="en-US"/>
              <a:pPr>
                <a:defRPr/>
              </a:pPr>
              <a:t>‹#›</a:t>
            </a:fld>
            <a:endParaRPr lang="en-US"/>
          </a:p>
        </p:txBody>
      </p:sp>
    </p:spTree>
    <p:extLst>
      <p:ext uri="{BB962C8B-B14F-4D97-AF65-F5344CB8AC3E}">
        <p14:creationId xmlns:p14="http://schemas.microsoft.com/office/powerpoint/2010/main" val="2950112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charset="0"/>
              </a:defRPr>
            </a:lvl1pPr>
          </a:lstStyle>
          <a:p>
            <a:pPr>
              <a:defRPr/>
            </a:pPr>
            <a:endParaRPr lang="en-US"/>
          </a:p>
        </p:txBody>
      </p:sp>
      <p:sp>
        <p:nvSpPr>
          <p:cNvPr id="33795" name="Rectangle 3"/>
          <p:cNvSpPr>
            <a:spLocks noGrp="1" noChangeArrowheads="1"/>
          </p:cNvSpPr>
          <p:nvPr>
            <p:ph type="dt" idx="1"/>
          </p:nvPr>
        </p:nvSpPr>
        <p:spPr bwMode="auto">
          <a:xfrm>
            <a:off x="3970338"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379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charset="0"/>
              </a:defRPr>
            </a:lvl1pPr>
          </a:lstStyle>
          <a:p>
            <a:pPr>
              <a:defRPr/>
            </a:pPr>
            <a:endParaRPr lang="en-US"/>
          </a:p>
        </p:txBody>
      </p:sp>
      <p:sp>
        <p:nvSpPr>
          <p:cNvPr id="3379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E891D4A4-C98E-4831-A271-EF75F36A740B}" type="slidenum">
              <a:rPr lang="en-US"/>
              <a:pPr>
                <a:defRPr/>
              </a:pPr>
              <a:t>‹#›</a:t>
            </a:fld>
            <a:endParaRPr lang="en-US"/>
          </a:p>
        </p:txBody>
      </p:sp>
    </p:spTree>
    <p:extLst>
      <p:ext uri="{BB962C8B-B14F-4D97-AF65-F5344CB8AC3E}">
        <p14:creationId xmlns:p14="http://schemas.microsoft.com/office/powerpoint/2010/main" val="3845829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theatlantic.com/health/archive/2014/02/for-the-young-doctor-about-to-burn-out/28400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nih.gov/about/director/budgetrequest/fy2014testimony.htm" TargetMode="External"/><Relationship Id="rId4" Type="http://schemas.openxmlformats.org/officeDocument/2006/relationships/hyperlink" Target="http://www.reuters.com/article/2011/06/26/pharmaceuticals-rd-idUSL6E7HO1BL20110626" TargetMode="External"/><Relationship Id="rId5" Type="http://schemas.openxmlformats.org/officeDocument/2006/relationships/hyperlink" Target="http://www.fiercemedicaldevices.com/special-reports/top-10-medical-device-rd-budgets/baxter-international-top-10-medical-device-rd-budge" TargetMode="External"/><Relationship Id="rId6" Type="http://schemas.openxmlformats.org/officeDocument/2006/relationships/hyperlink" Target="http://www.fiercemedicaldevices.com/special-reports/top-10-medical-device-rd-budgets/philips-healthcare-top-10-medical-device-rd-budgets"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p:spPr>
        <p:txBody>
          <a:bodyPr/>
          <a:lstStyle/>
          <a:p>
            <a:endParaRPr lang="en-US" baseline="0"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EHRs decrease physician satisfaction. </a:t>
            </a:r>
          </a:p>
          <a:p>
            <a:r>
              <a:rPr lang="en-US">
                <a:latin typeface="Arial" charset="0"/>
                <a:ea typeface="MS PGothic" charset="0"/>
              </a:rPr>
              <a:t>interferes with face-to-face discussions with patients, </a:t>
            </a:r>
          </a:p>
          <a:p>
            <a:r>
              <a:rPr lang="en-US">
                <a:latin typeface="Arial" charset="0"/>
                <a:ea typeface="MS PGothic" charset="0"/>
              </a:rPr>
              <a:t>requires physicians to spend too much time performing clerical work </a:t>
            </a:r>
          </a:p>
          <a:p>
            <a:r>
              <a:rPr lang="en-US">
                <a:latin typeface="Arial" charset="0"/>
                <a:ea typeface="MS PGothic" charset="0"/>
              </a:rPr>
              <a:t>and degrades the accuracy of medical records by encouraging template-generated notes.</a:t>
            </a:r>
          </a:p>
          <a:p>
            <a:endParaRPr lang="en-US">
              <a:latin typeface="Arial" charset="0"/>
              <a:ea typeface="MS PGothic"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66" indent="-291179" eaLnBrk="0" hangingPunct="0">
              <a:defRPr sz="4100" b="1">
                <a:solidFill>
                  <a:srgbClr val="FFFF66"/>
                </a:solidFill>
                <a:latin typeface="Garamond" charset="0"/>
                <a:ea typeface="MS PGothic" charset="0"/>
                <a:cs typeface="MS PGothic" charset="0"/>
              </a:defRPr>
            </a:lvl2pPr>
            <a:lvl3pPr marL="1164717" indent="-232943" eaLnBrk="0" hangingPunct="0">
              <a:defRPr sz="4100" b="1">
                <a:solidFill>
                  <a:srgbClr val="FFFF66"/>
                </a:solidFill>
                <a:latin typeface="Garamond" charset="0"/>
                <a:ea typeface="MS PGothic" charset="0"/>
                <a:cs typeface="MS PGothic" charset="0"/>
              </a:defRPr>
            </a:lvl3pPr>
            <a:lvl4pPr marL="1630604" indent="-232943" eaLnBrk="0" hangingPunct="0">
              <a:defRPr sz="4100" b="1">
                <a:solidFill>
                  <a:srgbClr val="FFFF66"/>
                </a:solidFill>
                <a:latin typeface="Garamond" charset="0"/>
                <a:ea typeface="MS PGothic" charset="0"/>
                <a:cs typeface="MS PGothic" charset="0"/>
              </a:defRPr>
            </a:lvl4pPr>
            <a:lvl5pPr marL="2096491" indent="-232943" eaLnBrk="0" hangingPunct="0">
              <a:defRPr sz="4100" b="1">
                <a:solidFill>
                  <a:srgbClr val="FFFF66"/>
                </a:solidFill>
                <a:latin typeface="Garamond" charset="0"/>
                <a:ea typeface="MS PGothic" charset="0"/>
                <a:cs typeface="MS PGothic" charset="0"/>
              </a:defRPr>
            </a:lvl5pPr>
            <a:lvl6pPr marL="2562377"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264"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4151"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60038"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E2E78F75-E73E-E747-ACC9-AC44C095FA24}" type="slidenum">
              <a:rPr lang="en-US" sz="1200" b="0">
                <a:solidFill>
                  <a:schemeClr val="tx1"/>
                </a:solidFill>
                <a:latin typeface="Arial" charset="0"/>
              </a:rPr>
              <a:pPr eaLnBrk="1" hangingPunct="1"/>
              <a:t>11</a:t>
            </a:fld>
            <a:endParaRPr lang="en-US" sz="1200" b="0">
              <a:solidFill>
                <a:schemeClr val="tx1"/>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EHRs decrease physician satisfaction. </a:t>
            </a:r>
          </a:p>
          <a:p>
            <a:r>
              <a:rPr lang="en-US">
                <a:latin typeface="Arial" charset="0"/>
                <a:ea typeface="MS PGothic" charset="0"/>
              </a:rPr>
              <a:t>interferes with face-to-face discussions with patients, </a:t>
            </a:r>
          </a:p>
          <a:p>
            <a:r>
              <a:rPr lang="en-US">
                <a:latin typeface="Arial" charset="0"/>
                <a:ea typeface="MS PGothic" charset="0"/>
              </a:rPr>
              <a:t>requires physicians to spend too much time performing clerical work </a:t>
            </a:r>
          </a:p>
          <a:p>
            <a:r>
              <a:rPr lang="en-US">
                <a:latin typeface="Arial" charset="0"/>
                <a:ea typeface="MS PGothic" charset="0"/>
              </a:rPr>
              <a:t>and degrades the accuracy of medical records by encouraging template-generated notes.</a:t>
            </a:r>
          </a:p>
          <a:p>
            <a:endParaRPr lang="en-US">
              <a:latin typeface="Arial" charset="0"/>
              <a:ea typeface="MS PGothic"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66" indent="-291179" eaLnBrk="0" hangingPunct="0">
              <a:defRPr sz="4100" b="1">
                <a:solidFill>
                  <a:srgbClr val="FFFF66"/>
                </a:solidFill>
                <a:latin typeface="Garamond" charset="0"/>
                <a:ea typeface="MS PGothic" charset="0"/>
                <a:cs typeface="MS PGothic" charset="0"/>
              </a:defRPr>
            </a:lvl2pPr>
            <a:lvl3pPr marL="1164717" indent="-232943" eaLnBrk="0" hangingPunct="0">
              <a:defRPr sz="4100" b="1">
                <a:solidFill>
                  <a:srgbClr val="FFFF66"/>
                </a:solidFill>
                <a:latin typeface="Garamond" charset="0"/>
                <a:ea typeface="MS PGothic" charset="0"/>
                <a:cs typeface="MS PGothic" charset="0"/>
              </a:defRPr>
            </a:lvl3pPr>
            <a:lvl4pPr marL="1630604" indent="-232943" eaLnBrk="0" hangingPunct="0">
              <a:defRPr sz="4100" b="1">
                <a:solidFill>
                  <a:srgbClr val="FFFF66"/>
                </a:solidFill>
                <a:latin typeface="Garamond" charset="0"/>
                <a:ea typeface="MS PGothic" charset="0"/>
                <a:cs typeface="MS PGothic" charset="0"/>
              </a:defRPr>
            </a:lvl4pPr>
            <a:lvl5pPr marL="2096491" indent="-232943" eaLnBrk="0" hangingPunct="0">
              <a:defRPr sz="4100" b="1">
                <a:solidFill>
                  <a:srgbClr val="FFFF66"/>
                </a:solidFill>
                <a:latin typeface="Garamond" charset="0"/>
                <a:ea typeface="MS PGothic" charset="0"/>
                <a:cs typeface="MS PGothic" charset="0"/>
              </a:defRPr>
            </a:lvl5pPr>
            <a:lvl6pPr marL="2562377"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264"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4151"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60038"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E2E78F75-E73E-E747-ACC9-AC44C095FA24}" type="slidenum">
              <a:rPr lang="en-US" sz="1200" b="0">
                <a:solidFill>
                  <a:schemeClr val="tx1"/>
                </a:solidFill>
                <a:latin typeface="Arial" charset="0"/>
              </a:rPr>
              <a:pPr eaLnBrk="1" hangingPunct="1"/>
              <a:t>12</a:t>
            </a:fld>
            <a:endParaRPr lang="en-US" sz="1200" b="0">
              <a:solidFill>
                <a:schemeClr val="tx1"/>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24" indent="-291163" eaLnBrk="0" hangingPunct="0">
              <a:defRPr sz="4100" b="1">
                <a:solidFill>
                  <a:srgbClr val="FFFF66"/>
                </a:solidFill>
                <a:latin typeface="Garamond" charset="0"/>
                <a:ea typeface="MS PGothic" charset="0"/>
                <a:cs typeface="MS PGothic" charset="0"/>
              </a:defRPr>
            </a:lvl2pPr>
            <a:lvl3pPr marL="1164653" indent="-232930" eaLnBrk="0" hangingPunct="0">
              <a:defRPr sz="4100" b="1">
                <a:solidFill>
                  <a:srgbClr val="FFFF66"/>
                </a:solidFill>
                <a:latin typeface="Garamond" charset="0"/>
                <a:ea typeface="MS PGothic" charset="0"/>
                <a:cs typeface="MS PGothic" charset="0"/>
              </a:defRPr>
            </a:lvl3pPr>
            <a:lvl4pPr marL="1630514" indent="-232930" eaLnBrk="0" hangingPunct="0">
              <a:defRPr sz="4100" b="1">
                <a:solidFill>
                  <a:srgbClr val="FFFF66"/>
                </a:solidFill>
                <a:latin typeface="Garamond" charset="0"/>
                <a:ea typeface="MS PGothic" charset="0"/>
                <a:cs typeface="MS PGothic" charset="0"/>
              </a:defRPr>
            </a:lvl4pPr>
            <a:lvl5pPr marL="2096375" indent="-232930" eaLnBrk="0" hangingPunct="0">
              <a:defRPr sz="4100" b="1">
                <a:solidFill>
                  <a:srgbClr val="FFFF66"/>
                </a:solidFill>
                <a:latin typeface="Garamond" charset="0"/>
                <a:ea typeface="MS PGothic" charset="0"/>
                <a:cs typeface="MS PGothic" charset="0"/>
              </a:defRPr>
            </a:lvl5pPr>
            <a:lvl6pPr marL="2562236"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096"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3957"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59819"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3A15FC3D-A17C-624B-A12A-C6B530F3C31A}" type="slidenum">
              <a:rPr lang="en-US" sz="1200" b="0">
                <a:solidFill>
                  <a:prstClr val="black"/>
                </a:solidFill>
                <a:latin typeface="Arial" charset="0"/>
              </a:rPr>
              <a:pPr eaLnBrk="1" hangingPunct="1"/>
              <a:t>15</a:t>
            </a:fld>
            <a:endParaRPr lang="en-US" sz="1200" b="0">
              <a:solidFill>
                <a:prstClr val="black"/>
              </a:solidFill>
              <a:latin typeface="Arial"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3600" dirty="0">
                <a:solidFill>
                  <a:srgbClr val="FFFFFF"/>
                </a:solidFill>
                <a:latin typeface="Bookman Old Style"/>
                <a:cs typeface="Bookman Old Style"/>
              </a:rPr>
              <a:t>I am no longer a physician but the data manager, data entry clerk and steno girl. </a:t>
            </a:r>
            <a:r>
              <a:rPr lang="en-US" sz="3600" dirty="0">
                <a:solidFill>
                  <a:schemeClr val="bg1">
                    <a:lumMod val="50000"/>
                  </a:schemeClr>
                </a:solidFill>
                <a:latin typeface="Bookman Old Style"/>
                <a:cs typeface="Bookman Old Style"/>
              </a:rPr>
              <a:t>I am frustrated, unhappy and I am unable to do my best in caring for my patients. I enjoy solving problems.</a:t>
            </a:r>
            <a:r>
              <a:rPr lang="en-US" sz="3600" dirty="0">
                <a:solidFill>
                  <a:srgbClr val="FFFFFF"/>
                </a:solidFill>
                <a:latin typeface="Bookman Old Style"/>
                <a:cs typeface="Bookman Old Style"/>
              </a:rPr>
              <a:t> I became a doctor to take care of patients. I have become the typist.” </a:t>
            </a:r>
          </a:p>
          <a:p>
            <a:pPr eaLnBrk="1" hangingPunct="1"/>
            <a:endParaRPr lang="en-US" dirty="0" smtClean="0">
              <a:latin typeface="Arial" charset="0"/>
              <a:ea typeface="MS PGothic" charset="0"/>
            </a:endParaRPr>
          </a:p>
          <a:p>
            <a:pPr eaLnBrk="1" hangingPunct="1"/>
            <a:endParaRPr lang="en-US" dirty="0" smtClean="0">
              <a:latin typeface="Arial" charset="0"/>
              <a:ea typeface="MS PGothic" charset="0"/>
            </a:endParaRPr>
          </a:p>
          <a:p>
            <a:pPr eaLnBrk="1" hangingPunct="1"/>
            <a:endParaRPr lang="en-US" dirty="0">
              <a:latin typeface="Arial"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noTextEdi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the change in my clinic from dictated records to EHR (NextGen) has been devastating.  I am so glad you are going to be able to give your input in Washington on this topic.  Your IM practice is a wonderful model for us.</a:t>
            </a:r>
          </a:p>
          <a:p>
            <a:r>
              <a:rPr lang="en-US">
                <a:latin typeface="Arial" charset="0"/>
                <a:ea typeface="MS PGothic" charset="0"/>
              </a:rPr>
              <a:t> </a:t>
            </a:r>
          </a:p>
          <a:p>
            <a:r>
              <a:rPr lang="en-US">
                <a:latin typeface="Arial" charset="0"/>
                <a:ea typeface="MS PGothic" charset="0"/>
              </a:rPr>
              <a:t>As a results of adding EHR to our geriatric clinic (average age late 80</a:t>
            </a:r>
            <a:r>
              <a:rPr lang="ja-JP" altLang="en-US">
                <a:latin typeface="Arial" charset="0"/>
                <a:ea typeface="MS PGothic" charset="0"/>
              </a:rPr>
              <a:t>’</a:t>
            </a:r>
            <a:r>
              <a:rPr lang="en-US" altLang="ja-JP">
                <a:latin typeface="Arial" charset="0"/>
                <a:ea typeface="MS PGothic" charset="0"/>
              </a:rPr>
              <a:t>s):</a:t>
            </a:r>
          </a:p>
          <a:p>
            <a:r>
              <a:rPr lang="en-US">
                <a:latin typeface="Arial" charset="0"/>
                <a:ea typeface="MS PGothic" charset="0"/>
              </a:rPr>
              <a:t> </a:t>
            </a:r>
          </a:p>
          <a:p>
            <a:r>
              <a:rPr lang="en-US">
                <a:latin typeface="Arial" charset="0"/>
                <a:ea typeface="MS PGothic" charset="0"/>
              </a:rPr>
              <a:t>- several clinicians have shifted to other sites or left practice entirely</a:t>
            </a:r>
          </a:p>
          <a:p>
            <a:r>
              <a:rPr lang="en-US">
                <a:latin typeface="Arial" charset="0"/>
                <a:ea typeface="MS PGothic" charset="0"/>
              </a:rPr>
              <a:t>- we can no longer teach medical students due to the time it takes to enter (primarily useless) data</a:t>
            </a:r>
          </a:p>
          <a:p>
            <a:r>
              <a:rPr lang="en-US">
                <a:latin typeface="Arial" charset="0"/>
                <a:ea typeface="MS PGothic" charset="0"/>
              </a:rPr>
              <a:t>- I now see 4 patients per half-day whereas I used to see 8, and I actually spend less face time with these fewer patients</a:t>
            </a:r>
          </a:p>
          <a:p>
            <a:r>
              <a:rPr lang="en-US">
                <a:latin typeface="Arial" charset="0"/>
                <a:ea typeface="MS PGothic" charset="0"/>
              </a:rPr>
              <a:t> </a:t>
            </a:r>
          </a:p>
          <a:p>
            <a:r>
              <a:rPr lang="en-US">
                <a:latin typeface="Arial" charset="0"/>
                <a:ea typeface="MS PGothic" charset="0"/>
              </a:rPr>
              <a:t>Working in clinic has become so painful for me that I have decided to leave my beloved patients – unbearable to think about – and spend all my time at SNF and ALF which do not currently use this system.  I have used about 8 other EHRs so far and all had major problems except the VA system, which enhances patient care.  Of course the VA system is built by a non-profit entity!</a:t>
            </a:r>
          </a:p>
          <a:p>
            <a:r>
              <a:rPr lang="en-US">
                <a:latin typeface="Arial" charset="0"/>
                <a:ea typeface="MS PGothic" charset="0"/>
              </a:rPr>
              <a:t> </a:t>
            </a:r>
          </a:p>
          <a:p>
            <a:r>
              <a:rPr lang="en-US">
                <a:latin typeface="Arial" charset="0"/>
                <a:ea typeface="MS PGothic" charset="0"/>
              </a:rPr>
              <a:t>Why is the HER a problem?  For all the reasons mentioned in the online conversation so far:</a:t>
            </a:r>
          </a:p>
          <a:p>
            <a:r>
              <a:rPr lang="en-US">
                <a:latin typeface="Arial" charset="0"/>
                <a:ea typeface="MS PGothic" charset="0"/>
              </a:rPr>
              <a:t> </a:t>
            </a:r>
          </a:p>
          <a:p>
            <a:r>
              <a:rPr lang="en-US">
                <a:latin typeface="Arial" charset="0"/>
                <a:ea typeface="MS PGothic" charset="0"/>
              </a:rPr>
              <a:t>-18 clicks to do one function, that we do on each patient -can</a:t>
            </a:r>
            <a:r>
              <a:rPr lang="ja-JP" altLang="en-US">
                <a:latin typeface="Arial" charset="0"/>
                <a:ea typeface="MS PGothic" charset="0"/>
              </a:rPr>
              <a:t>’</a:t>
            </a:r>
            <a:r>
              <a:rPr lang="en-US" altLang="ja-JP">
                <a:latin typeface="Arial" charset="0"/>
                <a:ea typeface="MS PGothic" charset="0"/>
              </a:rPr>
              <a:t>t have multiple pages open at the same time to compare findings -to look at past visits can require 75 clicks to find the actual visit, because of all the other entries (phone calls etc), as it did yesterday for one of my patients</a:t>
            </a:r>
          </a:p>
          <a:p>
            <a:r>
              <a:rPr lang="en-US">
                <a:latin typeface="Arial" charset="0"/>
                <a:ea typeface="MS PGothic" charset="0"/>
              </a:rPr>
              <a:t>- every week we have down time to fix connectivity issues – with printer, with operating system, with Dragon -system focused solely to enhance billing and enter </a:t>
            </a:r>
            <a:r>
              <a:rPr lang="ja-JP" altLang="en-US">
                <a:latin typeface="Arial" charset="0"/>
                <a:ea typeface="MS PGothic" charset="0"/>
              </a:rPr>
              <a:t>‘</a:t>
            </a:r>
            <a:r>
              <a:rPr lang="en-US" altLang="ja-JP">
                <a:latin typeface="Arial" charset="0"/>
                <a:ea typeface="MS PGothic" charset="0"/>
              </a:rPr>
              <a:t>meaningful use</a:t>
            </a:r>
            <a:r>
              <a:rPr lang="ja-JP" altLang="en-US">
                <a:latin typeface="Arial" charset="0"/>
                <a:ea typeface="MS PGothic" charset="0"/>
              </a:rPr>
              <a:t>’</a:t>
            </a:r>
            <a:r>
              <a:rPr lang="en-US" altLang="ja-JP">
                <a:latin typeface="Arial" charset="0"/>
                <a:ea typeface="MS PGothic" charset="0"/>
              </a:rPr>
              <a:t> data which is usually not meaningful to 90 year olds -</a:t>
            </a:r>
            <a:r>
              <a:rPr lang="ja-JP" altLang="en-US">
                <a:latin typeface="Arial" charset="0"/>
                <a:ea typeface="MS PGothic" charset="0"/>
              </a:rPr>
              <a:t>‘</a:t>
            </a:r>
            <a:r>
              <a:rPr lang="en-US" altLang="ja-JP">
                <a:latin typeface="Arial" charset="0"/>
                <a:ea typeface="MS PGothic" charset="0"/>
              </a:rPr>
              <a:t>one-size fits all</a:t>
            </a:r>
            <a:r>
              <a:rPr lang="ja-JP" altLang="en-US">
                <a:latin typeface="Arial" charset="0"/>
                <a:ea typeface="MS PGothic" charset="0"/>
              </a:rPr>
              <a:t>’</a:t>
            </a:r>
            <a:r>
              <a:rPr lang="en-US" altLang="ja-JP">
                <a:latin typeface="Arial" charset="0"/>
                <a:ea typeface="MS PGothic" charset="0"/>
              </a:rPr>
              <a:t> mentality which does not work for older folks -no way to enter clinical reasoning unless you free text (which is not </a:t>
            </a:r>
            <a:r>
              <a:rPr lang="ja-JP" altLang="en-US">
                <a:latin typeface="Arial" charset="0"/>
                <a:ea typeface="MS PGothic" charset="0"/>
              </a:rPr>
              <a:t>‘</a:t>
            </a:r>
            <a:r>
              <a:rPr lang="en-US" altLang="ja-JP">
                <a:latin typeface="Arial" charset="0"/>
                <a:ea typeface="MS PGothic" charset="0"/>
              </a:rPr>
              <a:t>counted</a:t>
            </a:r>
            <a:r>
              <a:rPr lang="ja-JP" altLang="en-US">
                <a:latin typeface="Arial" charset="0"/>
                <a:ea typeface="MS PGothic" charset="0"/>
              </a:rPr>
              <a:t>’</a:t>
            </a:r>
            <a:r>
              <a:rPr lang="en-US" altLang="ja-JP">
                <a:latin typeface="Arial" charset="0"/>
                <a:ea typeface="MS PGothic" charset="0"/>
              </a:rPr>
              <a:t>) – all of us are now using the free text areas  exclusively after  year experimenting with the </a:t>
            </a:r>
            <a:r>
              <a:rPr lang="ja-JP" altLang="en-US">
                <a:latin typeface="Arial" charset="0"/>
                <a:ea typeface="MS PGothic" charset="0"/>
              </a:rPr>
              <a:t>‘</a:t>
            </a:r>
            <a:r>
              <a:rPr lang="en-US" altLang="ja-JP">
                <a:latin typeface="Arial" charset="0"/>
                <a:ea typeface="MS PGothic" charset="0"/>
              </a:rPr>
              <a:t>click</a:t>
            </a:r>
            <a:r>
              <a:rPr lang="ja-JP" altLang="en-US">
                <a:latin typeface="Arial" charset="0"/>
                <a:ea typeface="MS PGothic" charset="0"/>
              </a:rPr>
              <a:t>’</a:t>
            </a:r>
            <a:r>
              <a:rPr lang="en-US" altLang="ja-JP">
                <a:latin typeface="Arial" charset="0"/>
                <a:ea typeface="MS PGothic" charset="0"/>
              </a:rPr>
              <a:t> clinical options in HPI, ROS, PE -malpractice issues with the 5+ </a:t>
            </a:r>
            <a:r>
              <a:rPr lang="ja-JP" altLang="en-US">
                <a:latin typeface="Arial" charset="0"/>
                <a:ea typeface="MS PGothic" charset="0"/>
              </a:rPr>
              <a:t>‘</a:t>
            </a:r>
            <a:r>
              <a:rPr lang="en-US" altLang="ja-JP">
                <a:latin typeface="Arial" charset="0"/>
                <a:ea typeface="MS PGothic" charset="0"/>
              </a:rPr>
              <a:t>warning</a:t>
            </a:r>
            <a:r>
              <a:rPr lang="ja-JP" altLang="en-US">
                <a:latin typeface="Arial" charset="0"/>
                <a:ea typeface="MS PGothic" charset="0"/>
              </a:rPr>
              <a:t>’</a:t>
            </a:r>
            <a:r>
              <a:rPr lang="en-US" altLang="ja-JP">
                <a:latin typeface="Arial" charset="0"/>
                <a:ea typeface="MS PGothic" charset="0"/>
              </a:rPr>
              <a:t> messages that you get each time you enter a diagnosis or medicine – we all just click </a:t>
            </a:r>
            <a:r>
              <a:rPr lang="ja-JP" altLang="en-US">
                <a:latin typeface="Arial" charset="0"/>
                <a:ea typeface="MS PGothic" charset="0"/>
              </a:rPr>
              <a:t>‘</a:t>
            </a:r>
            <a:r>
              <a:rPr lang="en-US" altLang="ja-JP">
                <a:latin typeface="Arial" charset="0"/>
                <a:ea typeface="MS PGothic" charset="0"/>
              </a:rPr>
              <a:t>acknowledge</a:t>
            </a:r>
            <a:r>
              <a:rPr lang="ja-JP" altLang="en-US">
                <a:latin typeface="Arial" charset="0"/>
                <a:ea typeface="MS PGothic" charset="0"/>
              </a:rPr>
              <a:t>’</a:t>
            </a:r>
            <a:r>
              <a:rPr lang="en-US" altLang="ja-JP">
                <a:latin typeface="Arial" charset="0"/>
                <a:ea typeface="MS PGothic" charset="0"/>
              </a:rPr>
              <a:t> as it takes too long to read and the messages are not clinically relevant (info overload) -even after 2 visits, the EHR chart is so cluttered with non-information that trying to review past events could take hours, so we often don</a:t>
            </a:r>
            <a:r>
              <a:rPr lang="ja-JP" altLang="en-US">
                <a:latin typeface="Arial" charset="0"/>
                <a:ea typeface="MS PGothic" charset="0"/>
              </a:rPr>
              <a:t>’</a:t>
            </a:r>
            <a:r>
              <a:rPr lang="en-US" altLang="ja-JP">
                <a:latin typeface="Arial" charset="0"/>
                <a:ea typeface="MS PGothic" charset="0"/>
              </a:rPr>
              <a:t>t do it -accuracy of entries by unskilled staff (medical technicians) is major problem – they are not skilled in subtleties in taking a medication – or any type of history - in complicated older patients. I have yet to have a chart with correct medication list, which also is a concern medico-legally.  The errors are so common and take so long to fix (so many clicks, pages) that I have resorted to now dictating in every record: </a:t>
            </a:r>
            <a:r>
              <a:rPr lang="ja-JP" altLang="en-US">
                <a:latin typeface="Arial" charset="0"/>
                <a:ea typeface="MS PGothic" charset="0"/>
              </a:rPr>
              <a:t>“</a:t>
            </a:r>
            <a:r>
              <a:rPr lang="en-US" altLang="ja-JP">
                <a:latin typeface="Arial" charset="0"/>
                <a:ea typeface="MS PGothic" charset="0"/>
              </a:rPr>
              <a:t>The medication and past medical history listed in NextGen are not correct.</a:t>
            </a:r>
            <a:r>
              <a:rPr lang="ja-JP" altLang="en-US">
                <a:latin typeface="Arial" charset="0"/>
                <a:ea typeface="MS PGothic" charset="0"/>
              </a:rPr>
              <a:t>”</a:t>
            </a:r>
            <a:endParaRPr lang="en-US" altLang="ja-JP">
              <a:latin typeface="Arial" charset="0"/>
              <a:ea typeface="MS PGothic" charset="0"/>
            </a:endParaRPr>
          </a:p>
          <a:p>
            <a:r>
              <a:rPr lang="en-US">
                <a:latin typeface="Arial" charset="0"/>
                <a:ea typeface="MS PGothic" charset="0"/>
              </a:rPr>
              <a:t> </a:t>
            </a:r>
          </a:p>
          <a:p>
            <a:r>
              <a:rPr lang="en-US">
                <a:latin typeface="Arial" charset="0"/>
                <a:ea typeface="MS PGothic" charset="0"/>
              </a:rPr>
              <a:t>I used to leave clinic around 6:30 pm and feel good about my work and teaching that day, with every chart complete.  Now I leave at 11 pm and will still have to spend time on the weekend reviewing and correcting fellow notes (usually about 1.5 hrs/day session, plus many messages – only some of which are relevant to patient care.</a:t>
            </a:r>
          </a:p>
          <a:p>
            <a:r>
              <a:rPr lang="en-US">
                <a:latin typeface="Arial" charset="0"/>
                <a:ea typeface="MS PGothic" charset="0"/>
              </a:rPr>
              <a:t> </a:t>
            </a:r>
          </a:p>
          <a:p>
            <a:endParaRPr lang="en-US">
              <a:latin typeface="Arial" charset="0"/>
              <a:ea typeface="MS PGothic" charset="0"/>
            </a:endParaRP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66" indent="-291179" eaLnBrk="0" hangingPunct="0">
              <a:defRPr sz="4100" b="1">
                <a:solidFill>
                  <a:srgbClr val="FFFF66"/>
                </a:solidFill>
                <a:latin typeface="Garamond" charset="0"/>
                <a:ea typeface="MS PGothic" charset="0"/>
                <a:cs typeface="MS PGothic" charset="0"/>
              </a:defRPr>
            </a:lvl2pPr>
            <a:lvl3pPr marL="1164717" indent="-232943" eaLnBrk="0" hangingPunct="0">
              <a:defRPr sz="4100" b="1">
                <a:solidFill>
                  <a:srgbClr val="FFFF66"/>
                </a:solidFill>
                <a:latin typeface="Garamond" charset="0"/>
                <a:ea typeface="MS PGothic" charset="0"/>
                <a:cs typeface="MS PGothic" charset="0"/>
              </a:defRPr>
            </a:lvl3pPr>
            <a:lvl4pPr marL="1630604" indent="-232943" eaLnBrk="0" hangingPunct="0">
              <a:defRPr sz="4100" b="1">
                <a:solidFill>
                  <a:srgbClr val="FFFF66"/>
                </a:solidFill>
                <a:latin typeface="Garamond" charset="0"/>
                <a:ea typeface="MS PGothic" charset="0"/>
                <a:cs typeface="MS PGothic" charset="0"/>
              </a:defRPr>
            </a:lvl4pPr>
            <a:lvl5pPr marL="2096491" indent="-232943" eaLnBrk="0" hangingPunct="0">
              <a:defRPr sz="4100" b="1">
                <a:solidFill>
                  <a:srgbClr val="FFFF66"/>
                </a:solidFill>
                <a:latin typeface="Garamond" charset="0"/>
                <a:ea typeface="MS PGothic" charset="0"/>
                <a:cs typeface="MS PGothic" charset="0"/>
              </a:defRPr>
            </a:lvl5pPr>
            <a:lvl6pPr marL="2562377"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264"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4151"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60038"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60D8F4B1-7CF5-9744-BD2B-462CEF85CDB6}" type="slidenum">
              <a:rPr lang="en-US" sz="1200" b="0">
                <a:solidFill>
                  <a:schemeClr val="tx1"/>
                </a:solidFill>
                <a:latin typeface="Arial" charset="0"/>
              </a:rPr>
              <a:pPr eaLnBrk="1" hangingPunct="1"/>
              <a:t>16</a:t>
            </a:fld>
            <a:endParaRPr lang="en-US" sz="1200" b="0">
              <a:solidFill>
                <a:schemeClr val="tx1"/>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62D5E859-B4B5-4D91-BE65-E04A33879D7E}" type="slidenum">
              <a:rPr lang="en-US" sz="1200" b="0">
                <a:solidFill>
                  <a:prstClr val="black"/>
                </a:solidFill>
                <a:latin typeface="Arial" pitchFamily="34" charset="0"/>
              </a:rPr>
              <a:pPr eaLnBrk="1" hangingPunct="1"/>
              <a:t>17</a:t>
            </a:fld>
            <a:endParaRPr lang="en-US" sz="1200" b="0">
              <a:solidFill>
                <a:prstClr val="black"/>
              </a:solidFill>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"Burnout at its deepest level is not the result of some train wreck of examinations, long call shifts, or poor clinical evaluations. </a:t>
            </a:r>
            <a:r>
              <a:rPr lang="en-US" b="1" dirty="0" smtClean="0"/>
              <a:t>It is the sum total of hundreds and thousands of tiny betrayals of purpose, each one so minute that it hardly attracts notice.</a:t>
            </a:r>
            <a:r>
              <a:rPr lang="en-US" dirty="0" smtClean="0"/>
              <a:t>  </a:t>
            </a:r>
            <a:r>
              <a:rPr lang="en-US" u="sng" dirty="0" smtClean="0">
                <a:hlinkClick r:id="rId3"/>
              </a:rPr>
              <a:t>http://www.theatlantic.com/health/archive/2014/02/for-the-young-doctor-about-to-burn-out/284005/</a:t>
            </a:r>
            <a:endParaRPr lang="en-US" b="1" dirty="0" smtClean="0"/>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20% of the day, just a little over 2 hours of the 11 hour day is spent</a:t>
            </a:r>
            <a:r>
              <a:rPr lang="en-US" baseline="0" dirty="0" smtClean="0"/>
              <a:t> with patients. </a:t>
            </a:r>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18</a:t>
            </a:fld>
            <a:endParaRPr lang="en-US"/>
          </a:p>
        </p:txBody>
      </p:sp>
    </p:spTree>
    <p:extLst>
      <p:ext uri="{BB962C8B-B14F-4D97-AF65-F5344CB8AC3E}">
        <p14:creationId xmlns:p14="http://schemas.microsoft.com/office/powerpoint/2010/main" val="3341159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555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pitchFamily="34" charset="0"/>
                <a:ea typeface="+mn-ea"/>
                <a:cs typeface="+mn-cs"/>
              </a:rPr>
              <a:t>verbatim, typical, ER note in my organization</a:t>
            </a:r>
          </a:p>
          <a:p>
            <a:endParaRPr lang="en-US" sz="1200" kern="1200" dirty="0" smtClean="0">
              <a:solidFill>
                <a:schemeClr val="tx1"/>
              </a:solidFill>
              <a:effectLst/>
              <a:latin typeface="Arial" pitchFamily="34" charset="0"/>
              <a:ea typeface="+mn-ea"/>
              <a:cs typeface="+mn-cs"/>
            </a:endParaRPr>
          </a:p>
          <a:p>
            <a:r>
              <a:rPr lang="en-US" sz="1200" b="1" kern="1200" dirty="0" smtClean="0">
                <a:solidFill>
                  <a:schemeClr val="tx1"/>
                </a:solidFill>
                <a:effectLst/>
                <a:latin typeface="Arial" pitchFamily="34" charset="0"/>
                <a:ea typeface="+mn-ea"/>
                <a:cs typeface="+mn-cs"/>
              </a:rPr>
              <a:t>Those of you in practice will recognize that this is a history obtained on a billing template, composed by clicking through a series of drop-down boxes to create this pseudo text. </a:t>
            </a:r>
            <a:endParaRPr lang="en-US" dirty="0">
              <a:latin typeface="Arial" charset="0"/>
              <a:ea typeface="MS PGothic" charset="0"/>
            </a:endParaRPr>
          </a:p>
        </p:txBody>
      </p:sp>
      <p:sp>
        <p:nvSpPr>
          <p:cNvPr id="555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66" indent="-291179" eaLnBrk="0" hangingPunct="0">
              <a:defRPr sz="4100" b="1">
                <a:solidFill>
                  <a:srgbClr val="FFFF66"/>
                </a:solidFill>
                <a:latin typeface="Garamond" charset="0"/>
                <a:ea typeface="MS PGothic" charset="0"/>
                <a:cs typeface="MS PGothic" charset="0"/>
              </a:defRPr>
            </a:lvl2pPr>
            <a:lvl3pPr marL="1164717" indent="-232943" eaLnBrk="0" hangingPunct="0">
              <a:defRPr sz="4100" b="1">
                <a:solidFill>
                  <a:srgbClr val="FFFF66"/>
                </a:solidFill>
                <a:latin typeface="Garamond" charset="0"/>
                <a:ea typeface="MS PGothic" charset="0"/>
                <a:cs typeface="MS PGothic" charset="0"/>
              </a:defRPr>
            </a:lvl3pPr>
            <a:lvl4pPr marL="1630604" indent="-232943" eaLnBrk="0" hangingPunct="0">
              <a:defRPr sz="4100" b="1">
                <a:solidFill>
                  <a:srgbClr val="FFFF66"/>
                </a:solidFill>
                <a:latin typeface="Garamond" charset="0"/>
                <a:ea typeface="MS PGothic" charset="0"/>
                <a:cs typeface="MS PGothic" charset="0"/>
              </a:defRPr>
            </a:lvl4pPr>
            <a:lvl5pPr marL="2096491" indent="-232943" eaLnBrk="0" hangingPunct="0">
              <a:defRPr sz="4100" b="1">
                <a:solidFill>
                  <a:srgbClr val="FFFF66"/>
                </a:solidFill>
                <a:latin typeface="Garamond" charset="0"/>
                <a:ea typeface="MS PGothic" charset="0"/>
                <a:cs typeface="MS PGothic" charset="0"/>
              </a:defRPr>
            </a:lvl5pPr>
            <a:lvl6pPr marL="2562377"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264"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4151"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60038"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DC3E3821-8CEA-1040-B708-ABD5FDD3DB74}" type="slidenum">
              <a:rPr lang="en-US" sz="1200" b="0">
                <a:solidFill>
                  <a:prstClr val="black"/>
                </a:solidFill>
                <a:latin typeface="Arial" charset="0"/>
              </a:rPr>
              <a:pPr eaLnBrk="1" hangingPunct="1"/>
              <a:t>19</a:t>
            </a:fld>
            <a:endParaRPr lang="en-US" sz="1200" b="0">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66" indent="-291179" eaLnBrk="0" hangingPunct="0">
              <a:defRPr sz="4100" b="1">
                <a:solidFill>
                  <a:srgbClr val="FFFF66"/>
                </a:solidFill>
                <a:latin typeface="Garamond" charset="0"/>
                <a:ea typeface="MS PGothic" charset="0"/>
                <a:cs typeface="MS PGothic" charset="0"/>
              </a:defRPr>
            </a:lvl2pPr>
            <a:lvl3pPr marL="1164717" indent="-232943" eaLnBrk="0" hangingPunct="0">
              <a:defRPr sz="4100" b="1">
                <a:solidFill>
                  <a:srgbClr val="FFFF66"/>
                </a:solidFill>
                <a:latin typeface="Garamond" charset="0"/>
                <a:ea typeface="MS PGothic" charset="0"/>
                <a:cs typeface="MS PGothic" charset="0"/>
              </a:defRPr>
            </a:lvl3pPr>
            <a:lvl4pPr marL="1630604" indent="-232943" eaLnBrk="0" hangingPunct="0">
              <a:defRPr sz="4100" b="1">
                <a:solidFill>
                  <a:srgbClr val="FFFF66"/>
                </a:solidFill>
                <a:latin typeface="Garamond" charset="0"/>
                <a:ea typeface="MS PGothic" charset="0"/>
                <a:cs typeface="MS PGothic" charset="0"/>
              </a:defRPr>
            </a:lvl4pPr>
            <a:lvl5pPr marL="2096491" indent="-232943" eaLnBrk="0" hangingPunct="0">
              <a:defRPr sz="4100" b="1">
                <a:solidFill>
                  <a:srgbClr val="FFFF66"/>
                </a:solidFill>
                <a:latin typeface="Garamond" charset="0"/>
                <a:ea typeface="MS PGothic" charset="0"/>
                <a:cs typeface="MS PGothic" charset="0"/>
              </a:defRPr>
            </a:lvl5pPr>
            <a:lvl6pPr marL="2562377"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264"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4151"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60038" indent="-232943"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0B50128E-DE10-674C-812C-8F653C5B1D9F}" type="slidenum">
              <a:rPr lang="en-US" sz="1200" b="0">
                <a:solidFill>
                  <a:srgbClr val="000000"/>
                </a:solidFill>
                <a:latin typeface="Arial" charset="0"/>
              </a:rPr>
              <a:pPr eaLnBrk="1" hangingPunct="1"/>
              <a:t>20</a:t>
            </a:fld>
            <a:endParaRPr lang="en-US" sz="1200" b="0">
              <a:solidFill>
                <a:srgbClr val="000000"/>
              </a:solidFill>
              <a:latin typeface="Arial"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aseline="0" dirty="0" smtClean="0">
                <a:latin typeface="Arial" charset="0"/>
                <a:ea typeface="MS PGothic" charset="0"/>
              </a:rPr>
              <a:t>. And we stop </a:t>
            </a:r>
            <a:r>
              <a:rPr lang="en-US" sz="1200" b="1" baseline="0" dirty="0" smtClean="0">
                <a:latin typeface="Arial" charset="0"/>
                <a:ea typeface="MS PGothic" charset="0"/>
              </a:rPr>
              <a:t>fully listening </a:t>
            </a:r>
            <a:r>
              <a:rPr lang="en-US" sz="1200" baseline="0" dirty="0" smtClean="0">
                <a:latin typeface="Arial" charset="0"/>
                <a:ea typeface="MS PGothic" charset="0"/>
              </a:rPr>
              <a:t>to the patient. </a:t>
            </a:r>
            <a:endParaRPr lang="en-US" dirty="0">
              <a:latin typeface="Arial"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62D5E859-B4B5-4D91-BE65-E04A33879D7E}" type="slidenum">
              <a:rPr lang="en-US" sz="1200" b="0">
                <a:solidFill>
                  <a:prstClr val="black"/>
                </a:solidFill>
                <a:latin typeface="Arial" pitchFamily="34" charset="0"/>
              </a:rPr>
              <a:pPr eaLnBrk="1" hangingPunct="1"/>
              <a:t>21</a:t>
            </a:fld>
            <a:endParaRPr lang="en-US" sz="1200" b="0">
              <a:solidFill>
                <a:prstClr val="black"/>
              </a:solidFill>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sz="1200" b="0" kern="1200" dirty="0" smtClean="0">
                <a:solidFill>
                  <a:schemeClr val="tx1"/>
                </a:solidFill>
                <a:effectLst/>
                <a:latin typeface="Arial" pitchFamily="34" charset="0"/>
                <a:ea typeface="+mn-ea"/>
                <a:cs typeface="+mn-cs"/>
              </a:rPr>
              <a:t>If we are marching our patients through a series of dropdown boxes to generate discreet data or save on transcription costs I wonder, are we systematically making it more difficult to deeply listen to our patients. </a:t>
            </a:r>
            <a:endParaRPr lang="en-US" b="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6C633471-CAF1-4E80-AC33-86BB7F214162}" type="slidenum">
              <a:rPr lang="en-US" sz="1200" b="0">
                <a:solidFill>
                  <a:prstClr val="black"/>
                </a:solidFill>
                <a:latin typeface="Arial" pitchFamily="34" charset="0"/>
              </a:rPr>
              <a:pPr eaLnBrk="1" hangingPunct="1"/>
              <a:t>22</a:t>
            </a:fld>
            <a:endParaRPr lang="en-US" sz="1200" b="0">
              <a:solidFill>
                <a:prstClr val="black"/>
              </a:solidFill>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dirty="0" smtClean="0"/>
              <a:t>Optimized</a:t>
            </a:r>
            <a:r>
              <a:rPr lang="en-US" baseline="0" dirty="0" smtClean="0"/>
              <a:t>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81100" y="696913"/>
            <a:ext cx="4648200" cy="3486150"/>
          </a:xfrm>
          <a:ln/>
        </p:spPr>
      </p:sp>
      <p:sp>
        <p:nvSpPr>
          <p:cNvPr id="24579" name="Rectangle 3"/>
          <p:cNvSpPr>
            <a:spLocks noGrp="1" noChangeArrowheads="1"/>
          </p:cNvSpPr>
          <p:nvPr>
            <p:ph type="body" idx="1"/>
          </p:nvPr>
        </p:nvSpPr>
        <p:spPr>
          <a:noFill/>
          <a:ln/>
        </p:spPr>
        <p:txBody>
          <a:bodyPr/>
          <a:lstStyle/>
          <a:p>
            <a:r>
              <a:rPr lang="en-US" sz="1200" kern="1200" dirty="0" smtClean="0">
                <a:solidFill>
                  <a:schemeClr val="tx1"/>
                </a:solidFill>
                <a:effectLst/>
                <a:latin typeface="Arial" pitchFamily="34" charset="0"/>
                <a:ea typeface="+mn-ea"/>
                <a:cs typeface="+mn-cs"/>
              </a:rPr>
              <a:t>for different actors within the healthcare system to help </a:t>
            </a:r>
            <a:r>
              <a:rPr lang="en-US" sz="1200" b="1" kern="1200" dirty="0" smtClean="0">
                <a:solidFill>
                  <a:schemeClr val="tx1"/>
                </a:solidFill>
                <a:effectLst/>
                <a:latin typeface="Arial" pitchFamily="34" charset="0"/>
                <a:ea typeface="+mn-ea"/>
                <a:cs typeface="+mn-cs"/>
              </a:rPr>
              <a:t>“reboot the system for service and satisfaction.” </a:t>
            </a:r>
          </a:p>
          <a:p>
            <a:r>
              <a:rPr lang="en-US" sz="1200" kern="1200" dirty="0" smtClean="0">
                <a:solidFill>
                  <a:schemeClr val="tx1"/>
                </a:solidFill>
                <a:effectLst/>
                <a:latin typeface="Arial" pitchFamily="34" charset="0"/>
                <a:ea typeface="+mn-ea"/>
                <a:cs typeface="+mn-cs"/>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407D03CB-BD88-42F6-9314-C9B4E2D04BA1}" type="slidenum">
              <a:rPr lang="en-US" sz="1200" b="0">
                <a:solidFill>
                  <a:prstClr val="black"/>
                </a:solidFill>
                <a:latin typeface="Arial" pitchFamily="34" charset="0"/>
              </a:rPr>
              <a:pPr eaLnBrk="1" hangingPunct="1"/>
              <a:t>23</a:t>
            </a:fld>
            <a:endParaRPr lang="en-US" sz="1200" b="0">
              <a:solidFill>
                <a:prstClr val="black"/>
              </a:solidFill>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pPr eaLnBrk="1" hangingPunct="1">
              <a:defRPr/>
            </a:pPr>
            <a:r>
              <a:rPr lang="en-US" smtClean="0">
                <a:solidFill>
                  <a:srgbClr val="FFFF66"/>
                </a:solidFill>
                <a:effectLst>
                  <a:outerShdw blurRad="38100" dist="38100" dir="2700000" algn="tl">
                    <a:srgbClr val="C0C0C0"/>
                  </a:outerShdw>
                </a:effectLst>
              </a:rPr>
              <a:t>Highly trained worker, low complexity work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BC9AACB7-00F8-49F4-8EC2-E15AC3063E45}" type="slidenum">
              <a:rPr lang="en-US" sz="1200" b="0">
                <a:solidFill>
                  <a:prstClr val="black"/>
                </a:solidFill>
                <a:latin typeface="Arial" pitchFamily="34" charset="0"/>
              </a:rPr>
              <a:pPr eaLnBrk="1" hangingPunct="1"/>
              <a:t>24</a:t>
            </a:fld>
            <a:endParaRPr lang="en-US" sz="1200" b="0">
              <a:solidFill>
                <a:prstClr val="black"/>
              </a:solidFill>
              <a:latin typeface="Arial" pitchFamily="34" charset="0"/>
            </a:endParaRPr>
          </a:p>
        </p:txBody>
      </p:sp>
      <p:sp>
        <p:nvSpPr>
          <p:cNvPr id="74755" name="Rectangle 2"/>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08D11031-DC18-44FB-B69D-B9D5DD505624}" type="slidenum">
              <a:rPr lang="en-US" sz="1200" b="0">
                <a:solidFill>
                  <a:prstClr val="black"/>
                </a:solidFill>
                <a:latin typeface="Arial" pitchFamily="34" charset="0"/>
              </a:rPr>
              <a:pPr eaLnBrk="1" hangingPunct="1"/>
              <a:t>25</a:t>
            </a:fld>
            <a:endParaRPr lang="en-US" sz="1200" b="0">
              <a:solidFill>
                <a:prstClr val="black"/>
              </a:solidFill>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dirty="0" smtClean="0"/>
              <a:t>Many of the</a:t>
            </a:r>
            <a:r>
              <a:rPr lang="en-US" baseline="0" dirty="0" smtClean="0"/>
              <a:t> innovations in our study optimize this match and minimize waste</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598401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lumMod val="65000"/>
                  </a:schemeClr>
                </a:solidFill>
              </a:rPr>
              <a:t>overwhelming majority on tests/</a:t>
            </a:r>
            <a:r>
              <a:rPr lang="en-US" sz="1200" dirty="0" err="1" smtClean="0">
                <a:solidFill>
                  <a:schemeClr val="bg1">
                    <a:lumMod val="65000"/>
                  </a:schemeClr>
                </a:solidFill>
              </a:rPr>
              <a:t>tx</a:t>
            </a:r>
            <a:r>
              <a:rPr lang="en-US" sz="1200" dirty="0" smtClean="0">
                <a:solidFill>
                  <a:schemeClr val="bg1">
                    <a:lumMod val="65000"/>
                  </a:schemeClr>
                </a:solidFill>
              </a:rPr>
              <a:t>, minimal on delivery model </a:t>
            </a:r>
          </a:p>
          <a:p>
            <a:endParaRPr lang="en-US" sz="1200" kern="1200" dirty="0" smtClean="0">
              <a:solidFill>
                <a:schemeClr val="bg1">
                  <a:lumMod val="65000"/>
                </a:schemeClr>
              </a:solidFill>
              <a:latin typeface="Arial" pitchFamily="34" charset="0"/>
              <a:ea typeface="+mn-ea"/>
              <a:cs typeface="+mn-cs"/>
            </a:endParaRPr>
          </a:p>
          <a:p>
            <a:r>
              <a:rPr lang="en-US" sz="1200" kern="1200" dirty="0" smtClean="0">
                <a:solidFill>
                  <a:schemeClr val="tx1"/>
                </a:solidFill>
                <a:latin typeface="Arial" pitchFamily="34" charset="0"/>
                <a:ea typeface="+mn-ea"/>
                <a:cs typeface="+mn-cs"/>
              </a:rPr>
              <a:t>The NIH’s FY2014 budget request is $31.331 billion (</a:t>
            </a:r>
            <a:r>
              <a:rPr lang="en-US" sz="1200" kern="1200" dirty="0" smtClean="0">
                <a:solidFill>
                  <a:schemeClr val="tx1"/>
                </a:solidFill>
                <a:latin typeface="Arial" pitchFamily="34" charset="0"/>
                <a:ea typeface="+mn-ea"/>
                <a:cs typeface="+mn-cs"/>
                <a:hlinkClick r:id="rId3"/>
              </a:rPr>
              <a:t>http://www.nih.gov/about/director/budgetrequest/fy2014testimony.htm), </a:t>
            </a:r>
            <a:r>
              <a:rPr lang="en-US" sz="1200" kern="1200" dirty="0" smtClean="0">
                <a:solidFill>
                  <a:schemeClr val="tx1"/>
                </a:solidFill>
                <a:latin typeface="Arial" pitchFamily="34" charset="0"/>
                <a:ea typeface="+mn-ea"/>
                <a:cs typeface="+mn-cs"/>
              </a:rPr>
              <a:t> </a:t>
            </a:r>
          </a:p>
          <a:p>
            <a:endParaRPr lang="en-US" sz="1200" kern="1200" dirty="0" smtClean="0">
              <a:solidFill>
                <a:schemeClr val="tx1"/>
              </a:solidFill>
              <a:latin typeface="Arial" pitchFamily="34" charset="0"/>
              <a:ea typeface="+mn-ea"/>
              <a:cs typeface="+mn-cs"/>
            </a:endParaRPr>
          </a:p>
          <a:p>
            <a:r>
              <a:rPr lang="en-US" sz="1200" kern="1200" dirty="0" smtClean="0">
                <a:solidFill>
                  <a:schemeClr val="tx1"/>
                </a:solidFill>
                <a:latin typeface="Arial" pitchFamily="34" charset="0"/>
                <a:ea typeface="+mn-ea"/>
                <a:cs typeface="+mn-cs"/>
              </a:rPr>
              <a:t>Tests and Treatment</a:t>
            </a:r>
          </a:p>
          <a:p>
            <a:pPr marL="171450" indent="-171450">
              <a:buFont typeface="Arial"/>
              <a:buChar char="•"/>
            </a:pPr>
            <a:r>
              <a:rPr lang="en-US" sz="1200" kern="1200" dirty="0" smtClean="0">
                <a:solidFill>
                  <a:schemeClr val="tx1"/>
                </a:solidFill>
                <a:latin typeface="Arial" pitchFamily="34" charset="0"/>
                <a:ea typeface="+mn-ea"/>
                <a:cs typeface="+mn-cs"/>
              </a:rPr>
              <a:t>$31 billion NIH </a:t>
            </a:r>
          </a:p>
          <a:p>
            <a:pPr marL="171450" indent="-171450">
              <a:buFont typeface="Arial"/>
              <a:buChar char="•"/>
            </a:pPr>
            <a:r>
              <a:rPr lang="en-US" sz="1200" kern="1200" dirty="0" smtClean="0">
                <a:solidFill>
                  <a:schemeClr val="tx1"/>
                </a:solidFill>
                <a:latin typeface="Arial" pitchFamily="34" charset="0"/>
                <a:ea typeface="+mn-ea"/>
                <a:cs typeface="+mn-cs"/>
              </a:rPr>
              <a:t>$70 billion the pharmaceutical industry spends on drug development </a:t>
            </a:r>
          </a:p>
          <a:p>
            <a:pPr marL="171450" indent="-171450">
              <a:buFont typeface="Arial"/>
              <a:buChar char="•"/>
            </a:pPr>
            <a:r>
              <a:rPr lang="en-US" sz="1200" kern="1200" dirty="0" smtClean="0">
                <a:solidFill>
                  <a:schemeClr val="tx1"/>
                </a:solidFill>
                <a:latin typeface="Arial" pitchFamily="34" charset="0"/>
                <a:ea typeface="+mn-ea"/>
                <a:cs typeface="+mn-cs"/>
              </a:rPr>
              <a:t>Xx</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spent on device development = $&gt;100 billion tests and treatments </a:t>
            </a:r>
          </a:p>
          <a:p>
            <a:pPr marL="171450" indent="-171450">
              <a:buFont typeface="Arial"/>
              <a:buChar char="•"/>
            </a:pPr>
            <a:endParaRPr lang="en-US" sz="1200" kern="1200" dirty="0" smtClean="0">
              <a:solidFill>
                <a:schemeClr val="tx1"/>
              </a:solidFill>
              <a:latin typeface="Arial" pitchFamily="34" charset="0"/>
              <a:ea typeface="+mn-ea"/>
              <a:cs typeface="+mn-cs"/>
            </a:endParaRPr>
          </a:p>
          <a:p>
            <a:pPr marL="0" indent="0">
              <a:buFont typeface="Arial"/>
              <a:buNone/>
            </a:pPr>
            <a:r>
              <a:rPr lang="en-US" sz="1200" kern="1200" dirty="0" smtClean="0">
                <a:solidFill>
                  <a:schemeClr val="tx1"/>
                </a:solidFill>
                <a:latin typeface="Arial" pitchFamily="34" charset="0"/>
                <a:ea typeface="+mn-ea"/>
                <a:cs typeface="+mn-cs"/>
              </a:rPr>
              <a:t>Delivery model</a:t>
            </a:r>
          </a:p>
          <a:p>
            <a:pPr marL="171450" indent="-171450">
              <a:buFont typeface="Arial"/>
              <a:buChar char="•"/>
            </a:pPr>
            <a:r>
              <a:rPr lang="en-US" sz="1200" kern="1200" dirty="0" smtClean="0">
                <a:solidFill>
                  <a:schemeClr val="tx1"/>
                </a:solidFill>
                <a:latin typeface="Arial" pitchFamily="34" charset="0"/>
                <a:ea typeface="+mn-ea"/>
                <a:cs typeface="+mn-cs"/>
              </a:rPr>
              <a:t>1 billion on health services research. </a:t>
            </a:r>
          </a:p>
          <a:p>
            <a:endParaRPr lang="en-US" sz="1200" kern="1200" dirty="0" smtClean="0">
              <a:solidFill>
                <a:schemeClr val="tx1"/>
              </a:solidFill>
              <a:latin typeface="Arial" pitchFamily="34" charset="0"/>
              <a:ea typeface="+mn-ea"/>
              <a:cs typeface="+mn-cs"/>
            </a:endParaRPr>
          </a:p>
          <a:p>
            <a:r>
              <a:rPr lang="en-US" sz="1200" u="sng" kern="1200" dirty="0" smtClean="0">
                <a:solidFill>
                  <a:schemeClr val="tx1"/>
                </a:solidFill>
                <a:latin typeface="Arial" pitchFamily="34" charset="0"/>
                <a:ea typeface="+mn-ea"/>
                <a:cs typeface="+mn-cs"/>
                <a:hlinkClick r:id="rId4"/>
              </a:rPr>
              <a:t>http://www.reuters.com/article/2011/06/26/pharmaceuticals-rd-idUSL6E7HO1BL20110626</a:t>
            </a:r>
          </a:p>
          <a:p>
            <a:endParaRPr lang="en-US" sz="1200" kern="1200" dirty="0" smtClean="0">
              <a:solidFill>
                <a:schemeClr val="tx1"/>
              </a:solidFill>
              <a:latin typeface="Arial" pitchFamily="34" charset="0"/>
              <a:ea typeface="+mn-ea"/>
              <a:cs typeface="+mn-cs"/>
            </a:endParaRPr>
          </a:p>
          <a:p>
            <a:r>
              <a:rPr lang="en-US" sz="1200" u="sng" kern="1200" dirty="0" smtClean="0">
                <a:solidFill>
                  <a:schemeClr val="tx1"/>
                </a:solidFill>
                <a:latin typeface="Arial" pitchFamily="34" charset="0"/>
                <a:ea typeface="+mn-ea"/>
                <a:cs typeface="+mn-cs"/>
                <a:hlinkClick r:id="rId5"/>
              </a:rPr>
              <a:t>http://www.fiercemedicaldevices.com/special-reports/top-10-medical-device-rd-budgets/baxter-international-top-10-medical-device-rd-budge</a:t>
            </a:r>
          </a:p>
          <a:p>
            <a:r>
              <a:rPr lang="en-US" sz="1200" u="sng" kern="1200" dirty="0" smtClean="0">
                <a:solidFill>
                  <a:schemeClr val="tx1"/>
                </a:solidFill>
                <a:latin typeface="Arial" pitchFamily="34" charset="0"/>
                <a:ea typeface="+mn-ea"/>
                <a:cs typeface="+mn-cs"/>
                <a:hlinkClick r:id="rId6"/>
              </a:rPr>
              <a:t>http://www.fiercemedicaldevices.com/special-reports/top-10-medical-device-rd-budgets/philips-healthcare-top-10-medical-device-rd-budgets</a:t>
            </a:r>
          </a:p>
          <a:p>
            <a:endParaRPr lang="en-US" sz="1200" kern="1200" dirty="0" smtClean="0">
              <a:solidFill>
                <a:schemeClr val="tx1"/>
              </a:solidFill>
              <a:latin typeface="Arial" pitchFamily="34" charset="0"/>
              <a:ea typeface="+mn-ea"/>
              <a:cs typeface="+mn-c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29</a:t>
            </a:fld>
            <a:endParaRPr lang="en-US"/>
          </a:p>
        </p:txBody>
      </p:sp>
    </p:spTree>
    <p:extLst>
      <p:ext uri="{BB962C8B-B14F-4D97-AF65-F5344CB8AC3E}">
        <p14:creationId xmlns:p14="http://schemas.microsoft.com/office/powerpoint/2010/main" val="2987314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2"/>
                </a:solidFill>
              </a:rPr>
              <a:t>JAMA 2014 Cassel, PCAST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chemeClr val="bg2"/>
              </a:solidFill>
            </a:endParaRPr>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30</a:t>
            </a:fld>
            <a:endParaRPr lang="en-US"/>
          </a:p>
        </p:txBody>
      </p:sp>
    </p:spTree>
    <p:extLst>
      <p:ext uri="{BB962C8B-B14F-4D97-AF65-F5344CB8AC3E}">
        <p14:creationId xmlns:p14="http://schemas.microsoft.com/office/powerpoint/2010/main" val="41261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MDs are </a:t>
            </a:r>
            <a:r>
              <a:rPr lang="en-US" sz="1200" kern="1200" dirty="0" err="1" smtClean="0">
                <a:solidFill>
                  <a:schemeClr val="tx1"/>
                </a:solidFill>
                <a:effectLst/>
                <a:latin typeface="Arial" pitchFamily="34" charset="0"/>
                <a:ea typeface="+mn-ea"/>
                <a:cs typeface="+mn-cs"/>
              </a:rPr>
              <a:t>overwhlemed</a:t>
            </a:r>
            <a:r>
              <a:rPr lang="en-US" sz="1200" kern="1200" dirty="0" smtClean="0">
                <a:solidFill>
                  <a:schemeClr val="tx1"/>
                </a:solidFill>
                <a:effectLst/>
                <a:latin typeface="Arial" pitchFamily="34" charset="0"/>
                <a:ea typeface="+mn-ea"/>
                <a:cs typeface="+mn-cs"/>
              </a:rPr>
              <a:t> with the clerical work that makes up</a:t>
            </a:r>
            <a:r>
              <a:rPr lang="en-US" sz="1200" kern="1200" baseline="0" dirty="0" smtClean="0">
                <a:solidFill>
                  <a:schemeClr val="tx1"/>
                </a:solidFill>
                <a:effectLst/>
                <a:latin typeface="Arial" pitchFamily="34" charset="0"/>
                <a:ea typeface="+mn-ea"/>
                <a:cs typeface="+mn-cs"/>
              </a:rPr>
              <a:t> a significant part of their daily work. The origins of this are complex. Some may begin at the federal regulatory level, be enabled by the EHR, and then be exacerbated by hyper-</a:t>
            </a:r>
            <a:r>
              <a:rPr lang="en-US" sz="1200" kern="1200" baseline="0" dirty="0" err="1" smtClean="0">
                <a:solidFill>
                  <a:schemeClr val="tx1"/>
                </a:solidFill>
                <a:effectLst/>
                <a:latin typeface="Arial" pitchFamily="34" charset="0"/>
                <a:ea typeface="+mn-ea"/>
                <a:cs typeface="+mn-cs"/>
              </a:rPr>
              <a:t>interpreation</a:t>
            </a:r>
            <a:r>
              <a:rPr lang="en-US" sz="1200" kern="1200" baseline="0" dirty="0" smtClean="0">
                <a:solidFill>
                  <a:schemeClr val="tx1"/>
                </a:solidFill>
                <a:effectLst/>
                <a:latin typeface="Arial" pitchFamily="34" charset="0"/>
                <a:ea typeface="+mn-ea"/>
                <a:cs typeface="+mn-cs"/>
              </a:rPr>
              <a:t> of those policies at the local level, often driven out of fear.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Arial" pitchFamily="34" charset="0"/>
              <a:ea typeface="+mn-ea"/>
              <a:cs typeface="+mn-cs"/>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31</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32</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Keep</a:t>
            </a:r>
            <a:r>
              <a:rPr lang="en-US" baseline="0" dirty="0" smtClean="0"/>
              <a:t> it simple, and add it up. Keep the measures and regulations  simple and add up the total time for compliance across domains.</a:t>
            </a:r>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Arial" pitchFamily="34" charset="0"/>
                <a:ea typeface="+mn-ea"/>
                <a:cs typeface="+mn-cs"/>
              </a:rPr>
              <a:t>has to be part of the solution to achieving</a:t>
            </a:r>
            <a:endParaRPr lang="en-US" b="0"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3</a:t>
            </a:fld>
            <a:endParaRPr lang="en-US"/>
          </a:p>
        </p:txBody>
      </p:sp>
    </p:spTree>
    <p:extLst>
      <p:ext uri="{BB962C8B-B14F-4D97-AF65-F5344CB8AC3E}">
        <p14:creationId xmlns:p14="http://schemas.microsoft.com/office/powerpoint/2010/main" val="186377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effectLst/>
                <a:latin typeface="Arial" pitchFamily="34" charset="0"/>
                <a:ea typeface="+mn-ea"/>
                <a:cs typeface="+mn-cs"/>
              </a:rPr>
              <a:t>Our nursing colleagues have a lot to offer, and I believe have been an underutilized resource in ambulatory care. Our NPs and MDs need clinical assistants who have the skills, knowledge and licensed authority to do the work that needs to be done. </a:t>
            </a:r>
            <a:endParaRPr lang="en-US" sz="1200" b="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effectLst/>
                <a:latin typeface="Arial" pitchFamily="34" charset="0"/>
                <a:ea typeface="+mn-ea"/>
                <a:cs typeface="+mn-cs"/>
              </a:rPr>
              <a:t>Our nursing colleagues have a lot to offer, and I believe have been an underutilized resource in ambulatory care. Our NPs and MDs need clinical assistants who have the skills, knowledge and licensed authority to do the work that needs to be done. </a:t>
            </a:r>
            <a:endParaRPr lang="en-US" sz="1200" b="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35</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Socieites</a:t>
            </a:r>
            <a:r>
              <a:rPr lang="en-US" dirty="0" smtClean="0"/>
              <a:t> are ideally situation to help solve some of these</a:t>
            </a:r>
            <a:r>
              <a:rPr lang="en-US" baseline="0" dirty="0" smtClean="0"/>
              <a:t> problems, to act as conveners, bringing together physicians, policy makers, vendors and others from the private sector to help untie the knots. </a:t>
            </a:r>
            <a:endParaRPr lang="en-US" dirty="0" smtClean="0"/>
          </a:p>
          <a:p>
            <a:endParaRPr lang="en-US" dirty="0" smtClean="0"/>
          </a:p>
          <a:p>
            <a:endParaRPr lang="en-US" sz="1200" dirty="0" smtClean="0">
              <a:solidFill>
                <a:schemeClr val="bg2"/>
              </a:solidFill>
            </a:endParaRPr>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36</a:t>
            </a:fld>
            <a:endParaRPr lang="en-US"/>
          </a:p>
        </p:txBody>
      </p:sp>
    </p:spTree>
    <p:extLst>
      <p:ext uri="{BB962C8B-B14F-4D97-AF65-F5344CB8AC3E}">
        <p14:creationId xmlns:p14="http://schemas.microsoft.com/office/powerpoint/2010/main" val="41261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reducing the non-value added work that is clogging up</a:t>
            </a:r>
            <a:r>
              <a:rPr lang="en-US" sz="1200" kern="1200" baseline="0" dirty="0" smtClean="0">
                <a:solidFill>
                  <a:schemeClr val="tx1"/>
                </a:solidFill>
                <a:effectLst/>
                <a:latin typeface="Arial" pitchFamily="34" charset="0"/>
                <a:ea typeface="+mn-ea"/>
                <a:cs typeface="+mn-cs"/>
              </a:rPr>
              <a:t> the gears in practice.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2207589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46</a:t>
            </a:fld>
            <a:endParaRPr lang="en-US"/>
          </a:p>
        </p:txBody>
      </p:sp>
    </p:spTree>
    <p:extLst>
      <p:ext uri="{BB962C8B-B14F-4D97-AF65-F5344CB8AC3E}">
        <p14:creationId xmlns:p14="http://schemas.microsoft.com/office/powerpoint/2010/main" val="2484358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So that our patients no</a:t>
            </a:r>
            <a:r>
              <a:rPr lang="en-US" sz="1800" baseline="0" dirty="0" smtClean="0"/>
              <a:t> longer receive care from nurses and physicians who feel that …</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50</a:t>
            </a:fld>
            <a:endParaRPr lang="en-US"/>
          </a:p>
        </p:txBody>
      </p:sp>
    </p:spTree>
    <p:extLst>
      <p:ext uri="{BB962C8B-B14F-4D97-AF65-F5344CB8AC3E}">
        <p14:creationId xmlns:p14="http://schemas.microsoft.com/office/powerpoint/2010/main" val="2816189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51</a:t>
            </a:fld>
            <a:endParaRPr lang="en-US"/>
          </a:p>
        </p:txBody>
      </p:sp>
    </p:spTree>
    <p:extLst>
      <p:ext uri="{BB962C8B-B14F-4D97-AF65-F5344CB8AC3E}">
        <p14:creationId xmlns:p14="http://schemas.microsoft.com/office/powerpoint/2010/main" val="3934083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52</a:t>
            </a:fld>
            <a:endParaRPr lang="en-US"/>
          </a:p>
        </p:txBody>
      </p:sp>
    </p:spTree>
    <p:extLst>
      <p:ext uri="{BB962C8B-B14F-4D97-AF65-F5344CB8AC3E}">
        <p14:creationId xmlns:p14="http://schemas.microsoft.com/office/powerpoint/2010/main" val="186377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BC9AACB7-00F8-49F4-8EC2-E15AC3063E45}" type="slidenum">
              <a:rPr lang="en-US" sz="1200" b="0">
                <a:solidFill>
                  <a:prstClr val="black"/>
                </a:solidFill>
                <a:latin typeface="Arial" pitchFamily="34" charset="0"/>
              </a:rPr>
              <a:pPr eaLnBrk="1" hangingPunct="1"/>
              <a:t>53</a:t>
            </a:fld>
            <a:endParaRPr lang="en-US" sz="1200" b="0">
              <a:solidFill>
                <a:prstClr val="black"/>
              </a:solidFill>
              <a:latin typeface="Arial" pitchFamily="34" charset="0"/>
            </a:endParaRPr>
          </a:p>
        </p:txBody>
      </p:sp>
      <p:sp>
        <p:nvSpPr>
          <p:cNvPr id="74755" name="Rectangle 2"/>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4100" b="1">
                <a:solidFill>
                  <a:srgbClr val="FFFF66"/>
                </a:solidFill>
                <a:latin typeface="Garamond" pitchFamily="18" charset="0"/>
              </a:defRPr>
            </a:lvl1pPr>
            <a:lvl2pPr marL="757066" indent="-291179" eaLnBrk="0" hangingPunct="0">
              <a:defRPr sz="4100" b="1">
                <a:solidFill>
                  <a:srgbClr val="FFFF66"/>
                </a:solidFill>
                <a:latin typeface="Garamond" pitchFamily="18" charset="0"/>
              </a:defRPr>
            </a:lvl2pPr>
            <a:lvl3pPr marL="1164717" indent="-232943" eaLnBrk="0" hangingPunct="0">
              <a:defRPr sz="4100" b="1">
                <a:solidFill>
                  <a:srgbClr val="FFFF66"/>
                </a:solidFill>
                <a:latin typeface="Garamond" pitchFamily="18" charset="0"/>
              </a:defRPr>
            </a:lvl3pPr>
            <a:lvl4pPr marL="1630604" indent="-232943" eaLnBrk="0" hangingPunct="0">
              <a:defRPr sz="4100" b="1">
                <a:solidFill>
                  <a:srgbClr val="FFFF66"/>
                </a:solidFill>
                <a:latin typeface="Garamond" pitchFamily="18" charset="0"/>
              </a:defRPr>
            </a:lvl4pPr>
            <a:lvl5pPr marL="2096491" indent="-232943" eaLnBrk="0" hangingPunct="0">
              <a:defRPr sz="4100" b="1">
                <a:solidFill>
                  <a:srgbClr val="FFFF66"/>
                </a:solidFill>
                <a:latin typeface="Garamond" pitchFamily="18" charset="0"/>
              </a:defRPr>
            </a:lvl5pPr>
            <a:lvl6pPr marL="2562377" indent="-232943" algn="ctr" eaLnBrk="0" fontAlgn="base" hangingPunct="0">
              <a:lnSpc>
                <a:spcPct val="85000"/>
              </a:lnSpc>
              <a:spcBef>
                <a:spcPct val="0"/>
              </a:spcBef>
              <a:spcAft>
                <a:spcPct val="0"/>
              </a:spcAft>
              <a:defRPr sz="4100" b="1">
                <a:solidFill>
                  <a:srgbClr val="FFFF66"/>
                </a:solidFill>
                <a:latin typeface="Garamond" pitchFamily="18" charset="0"/>
              </a:defRPr>
            </a:lvl6pPr>
            <a:lvl7pPr marL="3028264" indent="-232943" algn="ctr" eaLnBrk="0" fontAlgn="base" hangingPunct="0">
              <a:lnSpc>
                <a:spcPct val="85000"/>
              </a:lnSpc>
              <a:spcBef>
                <a:spcPct val="0"/>
              </a:spcBef>
              <a:spcAft>
                <a:spcPct val="0"/>
              </a:spcAft>
              <a:defRPr sz="4100" b="1">
                <a:solidFill>
                  <a:srgbClr val="FFFF66"/>
                </a:solidFill>
                <a:latin typeface="Garamond" pitchFamily="18" charset="0"/>
              </a:defRPr>
            </a:lvl7pPr>
            <a:lvl8pPr marL="3494151" indent="-232943" algn="ctr" eaLnBrk="0" fontAlgn="base" hangingPunct="0">
              <a:lnSpc>
                <a:spcPct val="85000"/>
              </a:lnSpc>
              <a:spcBef>
                <a:spcPct val="0"/>
              </a:spcBef>
              <a:spcAft>
                <a:spcPct val="0"/>
              </a:spcAft>
              <a:defRPr sz="4100" b="1">
                <a:solidFill>
                  <a:srgbClr val="FFFF66"/>
                </a:solidFill>
                <a:latin typeface="Garamond" pitchFamily="18" charset="0"/>
              </a:defRPr>
            </a:lvl8pPr>
            <a:lvl9pPr marL="3960038" indent="-232943" algn="ctr" eaLnBrk="0" fontAlgn="base" hangingPunct="0">
              <a:lnSpc>
                <a:spcPct val="85000"/>
              </a:lnSpc>
              <a:spcBef>
                <a:spcPct val="0"/>
              </a:spcBef>
              <a:spcAft>
                <a:spcPct val="0"/>
              </a:spcAft>
              <a:defRPr sz="4100" b="1">
                <a:solidFill>
                  <a:srgbClr val="FFFF66"/>
                </a:solidFill>
                <a:latin typeface="Garamond" pitchFamily="18" charset="0"/>
              </a:defRPr>
            </a:lvl9pPr>
          </a:lstStyle>
          <a:p>
            <a:pPr eaLnBrk="1" hangingPunct="1"/>
            <a:fld id="{62D5E859-B4B5-4D91-BE65-E04A33879D7E}" type="slidenum">
              <a:rPr lang="en-US" sz="1200" b="0">
                <a:solidFill>
                  <a:prstClr val="black"/>
                </a:solidFill>
                <a:latin typeface="Arial" pitchFamily="34" charset="0"/>
              </a:rPr>
              <a:pPr eaLnBrk="1" hangingPunct="1"/>
              <a:t>54</a:t>
            </a:fld>
            <a:endParaRPr lang="en-US" sz="1200" b="0">
              <a:solidFill>
                <a:prstClr val="black"/>
              </a:solidFill>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noTextEdi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FFFF66"/>
                </a:solidFill>
                <a:latin typeface="Garamond" charset="0"/>
                <a:ea typeface="MS PGothic" charset="0"/>
                <a:cs typeface="MS PGothic" charset="0"/>
              </a:defRPr>
            </a:lvl1pPr>
            <a:lvl2pPr marL="757024" indent="-291163" eaLnBrk="0" hangingPunct="0">
              <a:defRPr sz="4100" b="1">
                <a:solidFill>
                  <a:srgbClr val="FFFF66"/>
                </a:solidFill>
                <a:latin typeface="Garamond" charset="0"/>
                <a:ea typeface="MS PGothic" charset="0"/>
                <a:cs typeface="MS PGothic" charset="0"/>
              </a:defRPr>
            </a:lvl2pPr>
            <a:lvl3pPr marL="1164653" indent="-232930" eaLnBrk="0" hangingPunct="0">
              <a:defRPr sz="4100" b="1">
                <a:solidFill>
                  <a:srgbClr val="FFFF66"/>
                </a:solidFill>
                <a:latin typeface="Garamond" charset="0"/>
                <a:ea typeface="MS PGothic" charset="0"/>
                <a:cs typeface="MS PGothic" charset="0"/>
              </a:defRPr>
            </a:lvl3pPr>
            <a:lvl4pPr marL="1630514" indent="-232930" eaLnBrk="0" hangingPunct="0">
              <a:defRPr sz="4100" b="1">
                <a:solidFill>
                  <a:srgbClr val="FFFF66"/>
                </a:solidFill>
                <a:latin typeface="Garamond" charset="0"/>
                <a:ea typeface="MS PGothic" charset="0"/>
                <a:cs typeface="MS PGothic" charset="0"/>
              </a:defRPr>
            </a:lvl4pPr>
            <a:lvl5pPr marL="2096375" indent="-232930" eaLnBrk="0" hangingPunct="0">
              <a:defRPr sz="4100" b="1">
                <a:solidFill>
                  <a:srgbClr val="FFFF66"/>
                </a:solidFill>
                <a:latin typeface="Garamond" charset="0"/>
                <a:ea typeface="MS PGothic" charset="0"/>
                <a:cs typeface="MS PGothic" charset="0"/>
              </a:defRPr>
            </a:lvl5pPr>
            <a:lvl6pPr marL="2562236"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6pPr>
            <a:lvl7pPr marL="3028096"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7pPr>
            <a:lvl8pPr marL="3493957"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8pPr>
            <a:lvl9pPr marL="3959819" indent="-232930" eaLnBrk="0" fontAlgn="base" hangingPunct="0">
              <a:lnSpc>
                <a:spcPct val="85000"/>
              </a:lnSpc>
              <a:spcBef>
                <a:spcPct val="0"/>
              </a:spcBef>
              <a:spcAft>
                <a:spcPct val="0"/>
              </a:spcAft>
              <a:defRPr sz="4100" b="1">
                <a:solidFill>
                  <a:srgbClr val="FFFF66"/>
                </a:solidFill>
                <a:latin typeface="Garamond" charset="0"/>
                <a:ea typeface="MS PGothic" charset="0"/>
                <a:cs typeface="MS PGothic" charset="0"/>
              </a:defRPr>
            </a:lvl9pPr>
          </a:lstStyle>
          <a:p>
            <a:pPr eaLnBrk="1" hangingPunct="1"/>
            <a:fld id="{DE513133-1651-B245-8FA3-1BDD9946F5AD}" type="slidenum">
              <a:rPr lang="en-US" sz="1200" b="0">
                <a:solidFill>
                  <a:srgbClr val="000000"/>
                </a:solidFill>
                <a:latin typeface="Arial" charset="0"/>
              </a:rPr>
              <a:pPr eaLnBrk="1" hangingPunct="1"/>
              <a:t>4</a:t>
            </a:fld>
            <a:endParaRPr lang="en-US" sz="1200" b="0">
              <a:solidFill>
                <a:srgbClr val="000000"/>
              </a:solidFill>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Keep it simple and add it up. Keep</a:t>
            </a:r>
            <a:r>
              <a:rPr lang="en-US" baseline="0" dirty="0" smtClean="0"/>
              <a:t> the measures simple and add up the total time for compliance across all domains</a:t>
            </a:r>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 “more than half of the doctors in family medicine, emergency medicine and general internal medicine experienced some form of burnout” </a:t>
            </a:r>
          </a:p>
          <a:p>
            <a:r>
              <a:rPr lang="en-US" dirty="0" smtClean="0"/>
              <a:t> recommends</a:t>
            </a:r>
            <a:r>
              <a:rPr lang="en-US" b="1" dirty="0" smtClean="0"/>
              <a:t> </a:t>
            </a:r>
            <a:r>
              <a:rPr lang="en-US" dirty="0" smtClean="0"/>
              <a:t>restructuring clinics “ …so that doctors could spend more time with patients and … less time in front of a computer completing administrative tasks.”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doctors’ burnout appeared to have little to do with hours worked or even the ability to balance personal life with work. Instead, the only factor predictive of a higher risk was practicing a specialty that offered front-line access to care. </a:t>
            </a:r>
            <a:r>
              <a:rPr lang="en-US" b="1" dirty="0" smtClean="0"/>
              <a:t>More than half of the doctors in family medicine, emergency medicine and general internal medicine experienced some form of burnout.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Rec: </a:t>
            </a:r>
            <a:r>
              <a:rPr lang="en-US" dirty="0" smtClean="0"/>
              <a:t>“Restructure …so that doctors could spend more time with patients and … less time in front of a computer completing administrative tasks.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patients must face in the examining room is no less alarming. Doctors who are suffering from burnout are more prone to errors, less empathetic and more likely to treat patients like diagnoses or objects.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5</a:t>
            </a:fld>
            <a:endParaRPr lang="en-US"/>
          </a:p>
        </p:txBody>
      </p:sp>
    </p:spTree>
    <p:extLst>
      <p:ext uri="{BB962C8B-B14F-4D97-AF65-F5344CB8AC3E}">
        <p14:creationId xmlns:p14="http://schemas.microsoft.com/office/powerpoint/2010/main" val="220758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076E70B-E579-4FB8-8430-75AF03F400C7}" type="slidenum">
              <a:rPr lang="en-US" smtClean="0"/>
              <a:pPr/>
              <a:t>6</a:t>
            </a:fld>
            <a:endParaRPr lang="en-US" smtClean="0"/>
          </a:p>
        </p:txBody>
      </p:sp>
      <p:sp>
        <p:nvSpPr>
          <p:cNvPr id="27651" name="Rectangle 2"/>
          <p:cNvSpPr>
            <a:spLocks noGrp="1" noRot="1" noChangeAspect="1" noChangeArrowheads="1" noTextEdit="1"/>
          </p:cNvSpPr>
          <p:nvPr>
            <p:ph type="sldImg"/>
          </p:nvPr>
        </p:nvSpPr>
        <p:spPr>
          <a:xfrm>
            <a:off x="1181100" y="696913"/>
            <a:ext cx="4648200" cy="3486150"/>
          </a:xfrm>
          <a:ln/>
        </p:spPr>
      </p:sp>
      <p:sp>
        <p:nvSpPr>
          <p:cNvPr id="27652" name="Rectangle 3"/>
          <p:cNvSpPr>
            <a:spLocks noGrp="1" noChangeArrowheads="1"/>
          </p:cNvSpPr>
          <p:nvPr>
            <p:ph type="body" idx="1"/>
          </p:nvPr>
        </p:nvSpPr>
        <p:spPr>
          <a:noFill/>
          <a:ln/>
        </p:spPr>
        <p:txBody>
          <a:bodyPr/>
          <a:lstStyle/>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Arial" pitchFamily="34" charset="0"/>
                <a:ea typeface="+mn-ea"/>
                <a:cs typeface="+mn-cs"/>
              </a:rPr>
              <a:t>Tait</a:t>
            </a:r>
            <a:r>
              <a:rPr lang="en-US" sz="1200" kern="1200" dirty="0" smtClean="0">
                <a:solidFill>
                  <a:schemeClr val="tx1"/>
                </a:solidFill>
                <a:effectLst/>
                <a:latin typeface="Arial" pitchFamily="34" charset="0"/>
                <a:ea typeface="+mn-ea"/>
                <a:cs typeface="+mn-cs"/>
              </a:rPr>
              <a:t> </a:t>
            </a:r>
            <a:r>
              <a:rPr lang="en-US" sz="1200" kern="1200" dirty="0" err="1" smtClean="0">
                <a:solidFill>
                  <a:schemeClr val="tx1"/>
                </a:solidFill>
                <a:effectLst/>
                <a:latin typeface="Arial" pitchFamily="34" charset="0"/>
                <a:ea typeface="+mn-ea"/>
                <a:cs typeface="+mn-cs"/>
              </a:rPr>
              <a:t>Shanafelt</a:t>
            </a:r>
            <a:r>
              <a:rPr lang="en-US" sz="1200" kern="1200" dirty="0" smtClean="0">
                <a:solidFill>
                  <a:schemeClr val="tx1"/>
                </a:solidFill>
                <a:effectLst/>
                <a:latin typeface="Arial" pitchFamily="34" charset="0"/>
                <a:ea typeface="+mn-ea"/>
                <a:cs typeface="+mn-cs"/>
              </a:rPr>
              <a:t>, MD, Professor of Education and Medicine at the Mayo Clinic, opened the meeting by presenting stark findings on physician burnout and its impact on professionalism. Burnout is characterized by depersonalization, emotional exhaustion, and low personal accomplishment, and is often a result of excessive workload, poor work/life balance, and lack of feelings of control and purpose in one’s work. Burnout among physicians emerges during the second year of medical school and remains a risk throughout training and into medical practice. Dr. </a:t>
            </a:r>
            <a:r>
              <a:rPr lang="en-US" sz="1200" kern="1200" dirty="0" err="1" smtClean="0">
                <a:solidFill>
                  <a:schemeClr val="tx1"/>
                </a:solidFill>
                <a:effectLst/>
                <a:latin typeface="Arial" pitchFamily="34" charset="0"/>
                <a:ea typeface="+mn-ea"/>
                <a:cs typeface="+mn-cs"/>
              </a:rPr>
              <a:t>Shanafelt</a:t>
            </a:r>
            <a:r>
              <a:rPr lang="en-US" sz="1200" kern="1200" dirty="0" smtClean="0">
                <a:solidFill>
                  <a:schemeClr val="tx1"/>
                </a:solidFill>
                <a:effectLst/>
                <a:latin typeface="Arial" pitchFamily="34" charset="0"/>
                <a:ea typeface="+mn-ea"/>
                <a:cs typeface="+mn-cs"/>
              </a:rPr>
              <a:t> vividly described the consequences of physician burnout. In addition to an emotional toll that may lead to depression and suicide, burnout leads to reduced medical student professionalism.  </a:t>
            </a:r>
            <a:r>
              <a:rPr lang="en-US" sz="1200" kern="1200" smtClean="0">
                <a:solidFill>
                  <a:schemeClr val="tx1"/>
                </a:solidFill>
                <a:effectLst/>
                <a:latin typeface="Arial" pitchFamily="34" charset="0"/>
                <a:ea typeface="+mn-ea"/>
                <a:cs typeface="+mn-cs"/>
              </a:rPr>
              <a:t>Physicians experiencing burnout are also less likely to report impaired colleagues, and these characteristics of burnout have been associated with higher odds of major medical errors among surgeons. </a:t>
            </a:r>
          </a:p>
          <a:p>
            <a:pPr lvl="3"/>
            <a:endParaRPr lang="en-US" sz="1000" smtClean="0">
              <a:latin typeface="Arial" charset="0"/>
            </a:endParaRPr>
          </a:p>
          <a:p>
            <a:endParaRPr 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076E70B-E579-4FB8-8430-75AF03F400C7}" type="slidenum">
              <a:rPr lang="en-US" smtClean="0"/>
              <a:pPr/>
              <a:t>7</a:t>
            </a:fld>
            <a:endParaRPr lang="en-US" smtClean="0"/>
          </a:p>
        </p:txBody>
      </p:sp>
      <p:sp>
        <p:nvSpPr>
          <p:cNvPr id="27651" name="Rectangle 2"/>
          <p:cNvSpPr>
            <a:spLocks noGrp="1" noRot="1" noChangeAspect="1" noChangeArrowheads="1" noTextEdit="1"/>
          </p:cNvSpPr>
          <p:nvPr>
            <p:ph type="sldImg"/>
          </p:nvPr>
        </p:nvSpPr>
        <p:spPr>
          <a:xfrm>
            <a:off x="1181100" y="696913"/>
            <a:ext cx="4648200" cy="3486150"/>
          </a:xfrm>
          <a:ln/>
        </p:spPr>
      </p:sp>
      <p:sp>
        <p:nvSpPr>
          <p:cNvPr id="27652" name="Rectangle 3"/>
          <p:cNvSpPr>
            <a:spLocks noGrp="1" noChangeArrowheads="1"/>
          </p:cNvSpPr>
          <p:nvPr>
            <p:ph type="body" idx="1"/>
          </p:nvPr>
        </p:nvSpPr>
        <p:spPr>
          <a:noFill/>
          <a:ln/>
        </p:spPr>
        <p:txBody>
          <a:bodyPr/>
          <a:lstStyle/>
          <a:p>
            <a:r>
              <a:rPr lang="en-US" sz="1200" kern="1200" dirty="0" smtClean="0">
                <a:solidFill>
                  <a:schemeClr val="tx1"/>
                </a:solidFill>
                <a:effectLst/>
                <a:latin typeface="Arial" pitchFamily="34" charset="0"/>
                <a:ea typeface="+mn-ea"/>
                <a:cs typeface="+mn-cs"/>
              </a:rPr>
              <a:t>And fewer PCPs by itself is associated with higher costs and lower quality. </a:t>
            </a:r>
            <a:endParaRPr lang="en-US"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mn-cs"/>
              </a:rPr>
              <a:t>So what is going on in</a:t>
            </a:r>
            <a:r>
              <a:rPr lang="en-US" sz="1200" kern="1200" baseline="0" dirty="0" smtClean="0">
                <a:solidFill>
                  <a:schemeClr val="tx1"/>
                </a:solidFill>
                <a:effectLst/>
                <a:latin typeface="Arial" pitchFamily="34" charset="0"/>
                <a:ea typeface="+mn-ea"/>
                <a:cs typeface="+mn-cs"/>
              </a:rPr>
              <a:t> the external environment? </a:t>
            </a:r>
            <a:endParaRPr lang="en-US" sz="1200" dirty="0"/>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pPr>
                <a:defRPr/>
              </a:pPr>
              <a:t>8</a:t>
            </a:fld>
            <a:endParaRPr lang="en-US"/>
          </a:p>
        </p:txBody>
      </p:sp>
    </p:spTree>
    <p:extLst>
      <p:ext uri="{BB962C8B-B14F-4D97-AF65-F5344CB8AC3E}">
        <p14:creationId xmlns:p14="http://schemas.microsoft.com/office/powerpoint/2010/main" val="347377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n-ea"/>
                <a:cs typeface="+mn-cs"/>
              </a:rPr>
              <a:t>And yet this is ultimately a hopeful message. These are solvable problems. A single physician or individual clinic cannot always solve these on their own, but multiple stakeholders, coming together and understanding how the pieces fit together, can make a significant impact. </a:t>
            </a:r>
          </a:p>
          <a:p>
            <a:endParaRPr lang="en-US"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891D4A4-C98E-4831-A271-EF75F36A740B}"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20758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8"/>
          <p:cNvSpPr>
            <a:spLocks noGrp="1" noChangeArrowheads="1"/>
          </p:cNvSpPr>
          <p:nvPr>
            <p:ph type="dt" sz="half" idx="10"/>
          </p:nvPr>
        </p:nvSpPr>
        <p:spPr>
          <a:ln/>
        </p:spPr>
        <p:txBody>
          <a:bodyPr/>
          <a:lstStyle>
            <a:lvl1pPr>
              <a:defRPr/>
            </a:lvl1pPr>
          </a:lstStyle>
          <a:p>
            <a:pPr>
              <a:defRPr/>
            </a:pPr>
            <a:endParaRPr lang="en-US"/>
          </a:p>
        </p:txBody>
      </p:sp>
      <p:sp>
        <p:nvSpPr>
          <p:cNvPr id="3" name="Footer Placeholder 9"/>
          <p:cNvSpPr>
            <a:spLocks noGrp="1" noChangeArrowheads="1"/>
          </p:cNvSpPr>
          <p:nvPr>
            <p:ph type="ftr" sz="quarter" idx="11"/>
          </p:nvPr>
        </p:nvSpPr>
        <p:spPr>
          <a:ln/>
        </p:spPr>
        <p:txBody>
          <a:bodyPr/>
          <a:lstStyle>
            <a:lvl1pPr>
              <a:defRPr/>
            </a:lvl1pPr>
          </a:lstStyle>
          <a:p>
            <a:pPr>
              <a:defRPr/>
            </a:pPr>
            <a:endParaRPr lang="en-US"/>
          </a:p>
        </p:txBody>
      </p:sp>
      <p:sp>
        <p:nvSpPr>
          <p:cNvPr id="4" name="Slide Number Placeholder 10"/>
          <p:cNvSpPr>
            <a:spLocks noGrp="1" noChangeArrowheads="1"/>
          </p:cNvSpPr>
          <p:nvPr>
            <p:ph type="sldNum" sz="quarter" idx="12"/>
          </p:nvPr>
        </p:nvSpPr>
        <p:spPr>
          <a:ln/>
        </p:spPr>
        <p:txBody>
          <a:bodyPr/>
          <a:lstStyle>
            <a:lvl1pPr>
              <a:defRPr/>
            </a:lvl1pPr>
          </a:lstStyle>
          <a:p>
            <a:pPr>
              <a:defRPr/>
            </a:pPr>
            <a:fld id="{66999BEA-0632-4479-A586-94C5C94280C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E2E6BE1F-07F5-412A-ABEC-02A64F15A0AD}"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D39D891-FCE4-421C-9BC8-4A303EE52B36}"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F658C30-4913-4124-B3FA-004619C95CA4}"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718F442-AF92-4B5E-B07C-A5ABC894071E}"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51C69B5-98F2-41AD-BD4A-DA85DB42E14A}"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98638"/>
            <a:ext cx="8229600" cy="4525962"/>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44434605-742D-4EB5-A3EF-B8200B9D0493}" type="slidenum">
              <a:rPr lang="en-US"/>
              <a:pPr/>
              <a:t>‹#›</a:t>
            </a:fld>
            <a:endParaRPr 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37899" name="Rectangle 11"/>
          <p:cNvSpPr>
            <a:spLocks noGrp="1" noChangeArrowheads="1"/>
          </p:cNvSpPr>
          <p:nvPr>
            <p:ph type="ctrTitle" sz="quarter"/>
          </p:nvPr>
        </p:nvSpPr>
        <p:spPr>
          <a:xfrm>
            <a:off x="685800" y="1736726"/>
            <a:ext cx="7772400" cy="1920875"/>
          </a:xfrm>
        </p:spPr>
        <p:txBody>
          <a:bodyPr/>
          <a:lstStyle>
            <a:lvl1pPr>
              <a:defRPr sz="5400"/>
            </a:lvl1pPr>
          </a:lstStyle>
          <a:p>
            <a:r>
              <a:rPr lang="en-US"/>
              <a:t>Click to edit Master title style</a:t>
            </a:r>
          </a:p>
        </p:txBody>
      </p:sp>
      <p:sp>
        <p:nvSpPr>
          <p:cNvPr id="37900" name="Rectangle 12"/>
          <p:cNvSpPr>
            <a:spLocks noGrp="1" noChangeArrowheads="1"/>
          </p:cNvSpPr>
          <p:nvPr>
            <p:ph type="subTitle" sz="quarter" idx="1"/>
          </p:nvPr>
        </p:nvSpPr>
        <p:spPr>
          <a:xfrm>
            <a:off x="15240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lIns="0" rIns="0"/>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F2549EA1-6BBF-4303-A5C8-597E9A0FFC8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C0A1D02-8657-490A-B90C-16E2F954D42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4DAF005-4C80-45C6-9BB1-DD83133C9CB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0AD209A-F80D-4F42-84A6-53B36D4B985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8"/>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9"/>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10"/>
          <p:cNvSpPr>
            <a:spLocks noGrp="1" noChangeArrowheads="1"/>
          </p:cNvSpPr>
          <p:nvPr>
            <p:ph type="sldNum" sz="quarter" idx="12"/>
          </p:nvPr>
        </p:nvSpPr>
        <p:spPr>
          <a:ln/>
        </p:spPr>
        <p:txBody>
          <a:bodyPr/>
          <a:lstStyle>
            <a:lvl1pPr>
              <a:defRPr/>
            </a:lvl1pPr>
          </a:lstStyle>
          <a:p>
            <a:pPr>
              <a:defRPr/>
            </a:pPr>
            <a:fld id="{D7CCE6AE-A375-4E42-A081-01E1B449E47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88C36D9-CAC5-43C6-971B-401F5D989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820F7AC-0C27-4396-A426-E18B4DE7825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BFB1ED84-97A4-4771-95B5-EFEC14363D0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41D93F2-5FED-42B4-A85C-7D0B3C73967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ACE2FF4-2CB3-490F-BE51-9F36230914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615383-0AC5-4D37-8828-4264B2761C7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561802E-26AA-49A8-91DB-79773E89154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98638"/>
            <a:ext cx="8229600" cy="4525962"/>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pPr>
              <a:defRPr/>
            </a:pPr>
            <a:fld id="{68E84818-5E91-4959-884A-2943DF62917C}" type="slidenum">
              <a:rPr lang="en-US">
                <a:solidFill>
                  <a:srgbClr val="FFFFFF"/>
                </a:solidFill>
              </a:rPr>
              <a:pPr>
                <a:def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pPr>
              <a:defRPr/>
            </a:pPr>
            <a:endParaRPr lang="en-US">
              <a:solidFill>
                <a:srgbClr val="FFFFFF"/>
              </a:solidFill>
            </a:endParaRPr>
          </a:p>
        </p:txBody>
      </p:sp>
    </p:spTree>
  </p:cSld>
  <p:clrMapOvr>
    <a:masterClrMapping/>
  </p:clrMapOvr>
  <p:transition xmlns:p14="http://schemas.microsoft.com/office/powerpoint/2010/main" spd="slow"/>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37892"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solidFill>
                    <a:srgbClr val="FFFFFF"/>
                  </a:solidFill>
                </a:endParaRPr>
              </a:p>
            </p:txBody>
          </p:sp>
          <p:sp>
            <p:nvSpPr>
              <p:cNvPr id="37893"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solidFill>
                    <a:srgbClr val="FFFFFF"/>
                  </a:solidFill>
                </a:endParaRPr>
              </a:p>
            </p:txBody>
          </p:sp>
          <p:sp>
            <p:nvSpPr>
              <p:cNvPr id="37894"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solidFill>
                    <a:srgbClr val="FFFFFF"/>
                  </a:solidFill>
                </a:endParaRPr>
              </a:p>
            </p:txBody>
          </p:sp>
          <p:sp>
            <p:nvSpPr>
              <p:cNvPr id="37895"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solidFill>
                    <a:srgbClr val="FFFFFF"/>
                  </a:solidFill>
                </a:endParaRPr>
              </a:p>
            </p:txBody>
          </p:sp>
          <p:sp>
            <p:nvSpPr>
              <p:cNvPr id="37896"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solidFill>
                    <a:srgbClr val="FFFFFF"/>
                  </a:solidFill>
                </a:endParaRPr>
              </a:p>
            </p:txBody>
          </p:sp>
        </p:grpSp>
        <p:sp>
          <p:nvSpPr>
            <p:cNvPr id="37897"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solidFill>
                  <a:srgbClr val="FFFFFF"/>
                </a:solidFill>
              </a:endParaRPr>
            </a:p>
          </p:txBody>
        </p:sp>
        <p:sp>
          <p:nvSpPr>
            <p:cNvPr id="37898"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solidFill>
                  <a:srgbClr val="FFFFFF"/>
                </a:solidFill>
              </a:endParaRPr>
            </a:p>
          </p:txBody>
        </p:sp>
      </p:grpSp>
      <p:sp>
        <p:nvSpPr>
          <p:cNvPr id="37899" name="Rectangle 11"/>
          <p:cNvSpPr>
            <a:spLocks noGrp="1" noChangeArrowheads="1"/>
          </p:cNvSpPr>
          <p:nvPr>
            <p:ph type="ctrTitle" sz="quarter"/>
          </p:nvPr>
        </p:nvSpPr>
        <p:spPr>
          <a:xfrm>
            <a:off x="685800" y="1736726"/>
            <a:ext cx="7772400" cy="1920875"/>
          </a:xfrm>
        </p:spPr>
        <p:txBody>
          <a:bodyPr/>
          <a:lstStyle>
            <a:lvl1pPr>
              <a:defRPr sz="5400"/>
            </a:lvl1pPr>
          </a:lstStyle>
          <a:p>
            <a:r>
              <a:rPr lang="en-US"/>
              <a:t>Click to edit Master title style</a:t>
            </a:r>
          </a:p>
        </p:txBody>
      </p:sp>
      <p:sp>
        <p:nvSpPr>
          <p:cNvPr id="37900" name="Rectangle 12"/>
          <p:cNvSpPr>
            <a:spLocks noGrp="1" noChangeArrowheads="1"/>
          </p:cNvSpPr>
          <p:nvPr>
            <p:ph type="subTitle" sz="quarter" idx="1"/>
          </p:nvPr>
        </p:nvSpPr>
        <p:spPr>
          <a:xfrm>
            <a:off x="15240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7901" name="Rectangle 13"/>
          <p:cNvSpPr>
            <a:spLocks noGrp="1" noChangeArrowheads="1"/>
          </p:cNvSpPr>
          <p:nvPr>
            <p:ph type="dt" sz="quarter" idx="2"/>
          </p:nvPr>
        </p:nvSpPr>
        <p:spPr>
          <a:xfrm>
            <a:off x="457200" y="6248400"/>
            <a:ext cx="2133600" cy="476250"/>
          </a:xfrm>
        </p:spPr>
        <p:txBody>
          <a:bodyPr lIns="0" rIns="0"/>
          <a:lstStyle>
            <a:lvl1pPr>
              <a:defRPr/>
            </a:lvl1pPr>
          </a:lstStyle>
          <a:p>
            <a:endParaRPr lang="en-US">
              <a:solidFill>
                <a:srgbClr val="FFFFFF"/>
              </a:solidFill>
            </a:endParaRPr>
          </a:p>
        </p:txBody>
      </p:sp>
      <p:sp>
        <p:nvSpPr>
          <p:cNvPr id="37902" name="Rectangle 14"/>
          <p:cNvSpPr>
            <a:spLocks noGrp="1" noChangeArrowheads="1"/>
          </p:cNvSpPr>
          <p:nvPr>
            <p:ph type="ftr" sz="quarter" idx="3"/>
          </p:nvPr>
        </p:nvSpPr>
        <p:spPr>
          <a:xfrm>
            <a:off x="3124200" y="6251575"/>
            <a:ext cx="2895600" cy="476250"/>
          </a:xfrm>
        </p:spPr>
        <p:txBody>
          <a:bodyPr/>
          <a:lstStyle>
            <a:lvl1pPr>
              <a:defRPr/>
            </a:lvl1pPr>
          </a:lstStyle>
          <a:p>
            <a:endParaRPr lang="en-US">
              <a:solidFill>
                <a:srgbClr val="FFFFFF"/>
              </a:solidFill>
            </a:endParaRPr>
          </a:p>
        </p:txBody>
      </p:sp>
      <p:sp>
        <p:nvSpPr>
          <p:cNvPr id="37903" name="Rectangle 15"/>
          <p:cNvSpPr>
            <a:spLocks noGrp="1" noChangeArrowheads="1"/>
          </p:cNvSpPr>
          <p:nvPr>
            <p:ph type="sldNum" sz="quarter" idx="4"/>
          </p:nvPr>
        </p:nvSpPr>
        <p:spPr>
          <a:xfrm>
            <a:off x="6553200" y="6254750"/>
            <a:ext cx="2133600" cy="476250"/>
          </a:xfrm>
        </p:spPr>
        <p:txBody>
          <a:bodyPr/>
          <a:lstStyle>
            <a:lvl1pPr>
              <a:defRPr/>
            </a:lvl1pPr>
          </a:lstStyle>
          <a:p>
            <a:fld id="{92991984-D99B-48ED-94FF-E4934E9D1E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4644033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217F1B8-4EFB-4C09-BD21-5FAF9A9F178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5706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8"/>
          <p:cNvSpPr>
            <a:spLocks noGrp="1" noChangeArrowheads="1"/>
          </p:cNvSpPr>
          <p:nvPr>
            <p:ph type="dt" sz="half" idx="10"/>
          </p:nvPr>
        </p:nvSpPr>
        <p:spPr>
          <a:ln/>
        </p:spPr>
        <p:txBody>
          <a:bodyPr/>
          <a:lstStyle>
            <a:lvl1pPr>
              <a:defRPr/>
            </a:lvl1pPr>
          </a:lstStyle>
          <a:p>
            <a:pPr>
              <a:defRPr/>
            </a:pPr>
            <a:endParaRPr lang="en-US"/>
          </a:p>
        </p:txBody>
      </p:sp>
      <p:sp>
        <p:nvSpPr>
          <p:cNvPr id="4" name="Footer Placeholder 9"/>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10"/>
          <p:cNvSpPr>
            <a:spLocks noGrp="1" noChangeArrowheads="1"/>
          </p:cNvSpPr>
          <p:nvPr>
            <p:ph type="sldNum" sz="quarter" idx="12"/>
          </p:nvPr>
        </p:nvSpPr>
        <p:spPr>
          <a:ln/>
        </p:spPr>
        <p:txBody>
          <a:bodyPr/>
          <a:lstStyle>
            <a:lvl1pPr>
              <a:defRPr/>
            </a:lvl1pPr>
          </a:lstStyle>
          <a:p>
            <a:pPr>
              <a:defRPr/>
            </a:pPr>
            <a:fld id="{7F25257A-2CC7-4430-83C2-FEFEFEC455E3}"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4800BAF-603A-4015-B8F6-6DF9781F5548}"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03168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22D327E2-63E6-4E3E-9E25-805137A2B51F}"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432120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128083D3-DC81-49F9-A479-FC928AA38B24}"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344754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1437F5FA-3546-4963-B614-0425DCD94FD8}"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942055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E2E6BE1F-07F5-412A-ABEC-02A64F15A0AD}"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278037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5D39D891-FCE4-421C-9BC8-4A303EE52B36}"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636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5F658C30-4913-4124-B3FA-004619C95CA4}"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291319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718F442-AF92-4B5E-B07C-A5ABC894071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7610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51C69B5-98F2-41AD-BD4A-DA85DB42E14A}"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748627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98638"/>
            <a:ext cx="8229600" cy="4525962"/>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44434605-742D-4EB5-A3EF-B8200B9D0493}"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43031122"/>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37892"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37893"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37894"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37895"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37896"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37897"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37898"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37899" name="Rectangle 11"/>
          <p:cNvSpPr>
            <a:spLocks noGrp="1" noChangeArrowheads="1"/>
          </p:cNvSpPr>
          <p:nvPr>
            <p:ph type="ctrTitle" sz="quarter"/>
          </p:nvPr>
        </p:nvSpPr>
        <p:spPr>
          <a:xfrm>
            <a:off x="685800" y="1736726"/>
            <a:ext cx="7772400" cy="1920875"/>
          </a:xfrm>
        </p:spPr>
        <p:txBody>
          <a:bodyPr/>
          <a:lstStyle>
            <a:lvl1pPr>
              <a:defRPr sz="5400"/>
            </a:lvl1pPr>
          </a:lstStyle>
          <a:p>
            <a:r>
              <a:rPr lang="en-US"/>
              <a:t>Click to edit Master title style</a:t>
            </a:r>
          </a:p>
        </p:txBody>
      </p:sp>
      <p:sp>
        <p:nvSpPr>
          <p:cNvPr id="37900" name="Rectangle 12"/>
          <p:cNvSpPr>
            <a:spLocks noGrp="1" noChangeArrowheads="1"/>
          </p:cNvSpPr>
          <p:nvPr>
            <p:ph type="subTitle" sz="quarter" idx="1"/>
          </p:nvPr>
        </p:nvSpPr>
        <p:spPr>
          <a:xfrm>
            <a:off x="15240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7901" name="Rectangle 13"/>
          <p:cNvSpPr>
            <a:spLocks noGrp="1" noChangeArrowheads="1"/>
          </p:cNvSpPr>
          <p:nvPr>
            <p:ph type="dt" sz="quarter" idx="2"/>
          </p:nvPr>
        </p:nvSpPr>
        <p:spPr>
          <a:xfrm>
            <a:off x="457200" y="6248400"/>
            <a:ext cx="2133600" cy="476250"/>
          </a:xfrm>
        </p:spPr>
        <p:txBody>
          <a:bodyPr lIns="0" rIns="0"/>
          <a:lstStyle>
            <a:lvl1pPr>
              <a:defRPr/>
            </a:lvl1pPr>
          </a:lstStyle>
          <a:p>
            <a:endParaRPr lang="en-US"/>
          </a:p>
        </p:txBody>
      </p:sp>
      <p:sp>
        <p:nvSpPr>
          <p:cNvPr id="37902"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37903" name="Rectangle 15"/>
          <p:cNvSpPr>
            <a:spLocks noGrp="1" noChangeArrowheads="1"/>
          </p:cNvSpPr>
          <p:nvPr>
            <p:ph type="sldNum" sz="quarter" idx="4"/>
          </p:nvPr>
        </p:nvSpPr>
        <p:spPr>
          <a:xfrm>
            <a:off x="6553200" y="6254750"/>
            <a:ext cx="2133600" cy="476250"/>
          </a:xfrm>
        </p:spPr>
        <p:txBody>
          <a:bodyPr/>
          <a:lstStyle>
            <a:lvl1pPr>
              <a:defRPr/>
            </a:lvl1pPr>
          </a:lstStyle>
          <a:p>
            <a:fld id="{92991984-D99B-48ED-94FF-E4934E9D1ECD}"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grpSp>
      <p:sp>
        <p:nvSpPr>
          <p:cNvPr id="37899" name="Rectangle 11"/>
          <p:cNvSpPr>
            <a:spLocks noGrp="1" noChangeArrowheads="1"/>
          </p:cNvSpPr>
          <p:nvPr>
            <p:ph type="ctrTitle" sz="quarter"/>
          </p:nvPr>
        </p:nvSpPr>
        <p:spPr>
          <a:xfrm>
            <a:off x="685800" y="1736725"/>
            <a:ext cx="7772400" cy="1920875"/>
          </a:xfrm>
        </p:spPr>
        <p:txBody>
          <a:bodyPr/>
          <a:lstStyle>
            <a:lvl1pPr>
              <a:defRPr sz="5400"/>
            </a:lvl1pPr>
          </a:lstStyle>
          <a:p>
            <a:r>
              <a:rPr lang="en-US"/>
              <a:t>Click to edit Master title style</a:t>
            </a:r>
          </a:p>
        </p:txBody>
      </p:sp>
      <p:sp>
        <p:nvSpPr>
          <p:cNvPr id="37900" name="Rectangle 12"/>
          <p:cNvSpPr>
            <a:spLocks noGrp="1" noChangeArrowheads="1"/>
          </p:cNvSpPr>
          <p:nvPr>
            <p:ph type="subTitle" sz="quarter" idx="1"/>
          </p:nvPr>
        </p:nvSpPr>
        <p:spPr>
          <a:xfrm>
            <a:off x="15240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lIns="0" rIns="0"/>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A1BCCCA-C8E1-4D74-9A9C-B95CCB21EA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810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6597615-8C25-449E-851D-A9FF3205FAF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7362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D40E0A-22C5-49BD-8D01-8262BAD61EA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6743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E4B03C4-2D36-466F-B6F3-C319601F9C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9075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2F634FA9-F292-445B-BA81-32DB29EC29A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7716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EBCED7B-9238-4714-9BCE-39071E1F917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80507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51F41C-CC4C-4D54-927D-47BB07A395A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64980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F366B70-A482-4266-9B40-EE843E5D787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306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66A9067-251C-47A0-913D-BF8D1246177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16847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2D89EB6-741F-45D9-9CB1-9E7657A5A0C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638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217F1B8-4EFB-4C09-BD21-5FAF9A9F178E}"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6C547F4-C0EC-456A-8231-CD895893088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4883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98638"/>
            <a:ext cx="8229600" cy="4525962"/>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2D28431-38F6-45EE-B643-3F1D2AE652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8841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8"/>
          <p:cNvSpPr>
            <a:spLocks noGrp="1" noChangeArrowheads="1"/>
          </p:cNvSpPr>
          <p:nvPr>
            <p:ph type="dt" sz="half" idx="10"/>
          </p:nvPr>
        </p:nvSpPr>
        <p:spPr/>
        <p:txBody>
          <a:bodyPr/>
          <a:lstStyle>
            <a:lvl1pPr>
              <a:lnSpc>
                <a:spcPct val="85000"/>
              </a:lnSpc>
              <a:defRPr b="1">
                <a:ea typeface="MS PGothic" charset="0"/>
                <a:cs typeface="MS PGothic" charset="0"/>
              </a:defRPr>
            </a:lvl1pPr>
          </a:lstStyle>
          <a:p>
            <a:pPr>
              <a:defRPr/>
            </a:pPr>
            <a:endParaRPr lang="en-US"/>
          </a:p>
        </p:txBody>
      </p:sp>
      <p:sp>
        <p:nvSpPr>
          <p:cNvPr id="3" name="Footer Placeholder 9"/>
          <p:cNvSpPr>
            <a:spLocks noGrp="1" noChangeArrowheads="1"/>
          </p:cNvSpPr>
          <p:nvPr>
            <p:ph type="ftr" sz="quarter" idx="11"/>
          </p:nvPr>
        </p:nvSpPr>
        <p:spPr/>
        <p:txBody>
          <a:bodyPr/>
          <a:lstStyle>
            <a:lvl1pPr>
              <a:lnSpc>
                <a:spcPct val="85000"/>
              </a:lnSpc>
              <a:defRPr b="1">
                <a:ea typeface="MS PGothic" charset="0"/>
                <a:cs typeface="MS PGothic" charset="0"/>
              </a:defRPr>
            </a:lvl1pPr>
          </a:lstStyle>
          <a:p>
            <a:pPr>
              <a:defRPr/>
            </a:pPr>
            <a:endParaRPr lang="en-US"/>
          </a:p>
        </p:txBody>
      </p:sp>
      <p:sp>
        <p:nvSpPr>
          <p:cNvPr id="4" name="Slide Number Placeholder 10"/>
          <p:cNvSpPr>
            <a:spLocks noGrp="1" noChangeArrowheads="1"/>
          </p:cNvSpPr>
          <p:nvPr>
            <p:ph type="sldNum" sz="quarter" idx="12"/>
          </p:nvPr>
        </p:nvSpPr>
        <p:spPr/>
        <p:txBody>
          <a:bodyPr/>
          <a:lstStyle>
            <a:lvl1pPr>
              <a:lnSpc>
                <a:spcPct val="85000"/>
              </a:lnSpc>
              <a:defRPr b="1"/>
            </a:lvl1pPr>
          </a:lstStyle>
          <a:p>
            <a:pPr>
              <a:defRPr/>
            </a:pPr>
            <a:fld id="{B5862B00-CF7F-6B44-8E9F-818B427B1659}" type="slidenum">
              <a:rPr lang="en-US"/>
              <a:pPr>
                <a:defRPr/>
              </a:pPr>
              <a:t>‹#›</a:t>
            </a:fld>
            <a:endParaRPr lang="en-US"/>
          </a:p>
        </p:txBody>
      </p:sp>
    </p:spTree>
    <p:extLst>
      <p:ext uri="{BB962C8B-B14F-4D97-AF65-F5344CB8AC3E}">
        <p14:creationId xmlns:p14="http://schemas.microsoft.com/office/powerpoint/2010/main" val="2326470719"/>
      </p:ext>
    </p:extLst>
  </p:cSld>
  <p:clrMapOvr>
    <a:masterClrMapping/>
  </p:clrMapOvr>
  <p:transition xmlns:p14="http://schemas.microsoft.com/office/powerpoint/2010/main" spd="slow"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8"/>
          <p:cNvSpPr>
            <a:spLocks noGrp="1" noChangeArrowheads="1"/>
          </p:cNvSpPr>
          <p:nvPr>
            <p:ph type="dt" sz="half" idx="10"/>
          </p:nvPr>
        </p:nvSpPr>
        <p:spPr/>
        <p:txBody>
          <a:bodyPr/>
          <a:lstStyle>
            <a:lvl1pPr>
              <a:lnSpc>
                <a:spcPct val="85000"/>
              </a:lnSpc>
              <a:defRPr b="1">
                <a:ea typeface="MS PGothic" charset="0"/>
                <a:cs typeface="MS PGothic" charset="0"/>
              </a:defRPr>
            </a:lvl1pPr>
          </a:lstStyle>
          <a:p>
            <a:pPr>
              <a:defRPr/>
            </a:pPr>
            <a:endParaRPr lang="en-US"/>
          </a:p>
        </p:txBody>
      </p:sp>
      <p:sp>
        <p:nvSpPr>
          <p:cNvPr id="5" name="Footer Placeholder 9"/>
          <p:cNvSpPr>
            <a:spLocks noGrp="1" noChangeArrowheads="1"/>
          </p:cNvSpPr>
          <p:nvPr>
            <p:ph type="ftr" sz="quarter" idx="11"/>
          </p:nvPr>
        </p:nvSpPr>
        <p:spPr/>
        <p:txBody>
          <a:bodyPr/>
          <a:lstStyle>
            <a:lvl1pPr>
              <a:lnSpc>
                <a:spcPct val="85000"/>
              </a:lnSpc>
              <a:defRPr b="1">
                <a:ea typeface="MS PGothic" charset="0"/>
                <a:cs typeface="MS PGothic" charset="0"/>
              </a:defRPr>
            </a:lvl1pPr>
          </a:lstStyle>
          <a:p>
            <a:pPr>
              <a:defRPr/>
            </a:pPr>
            <a:endParaRPr lang="en-US"/>
          </a:p>
        </p:txBody>
      </p:sp>
      <p:sp>
        <p:nvSpPr>
          <p:cNvPr id="6" name="Slide Number Placeholder 10"/>
          <p:cNvSpPr>
            <a:spLocks noGrp="1" noChangeArrowheads="1"/>
          </p:cNvSpPr>
          <p:nvPr>
            <p:ph type="sldNum" sz="quarter" idx="12"/>
          </p:nvPr>
        </p:nvSpPr>
        <p:spPr/>
        <p:txBody>
          <a:bodyPr/>
          <a:lstStyle>
            <a:lvl1pPr>
              <a:lnSpc>
                <a:spcPct val="85000"/>
              </a:lnSpc>
              <a:defRPr b="1"/>
            </a:lvl1pPr>
          </a:lstStyle>
          <a:p>
            <a:pPr>
              <a:defRPr/>
            </a:pPr>
            <a:fld id="{9735095A-5F79-444A-B076-BFEE23A560B6}" type="slidenum">
              <a:rPr lang="en-US"/>
              <a:pPr>
                <a:defRPr/>
              </a:pPr>
              <a:t>‹#›</a:t>
            </a:fld>
            <a:endParaRPr lang="en-US"/>
          </a:p>
        </p:txBody>
      </p:sp>
    </p:spTree>
    <p:extLst>
      <p:ext uri="{BB962C8B-B14F-4D97-AF65-F5344CB8AC3E}">
        <p14:creationId xmlns:p14="http://schemas.microsoft.com/office/powerpoint/2010/main" val="2224650432"/>
      </p:ext>
    </p:extLst>
  </p:cSld>
  <p:clrMapOvr>
    <a:masterClrMapping/>
  </p:clrMapOvr>
  <p:transition xmlns:p14="http://schemas.microsoft.com/office/powerpoint/2010/main" spd="slow"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8"/>
          <p:cNvSpPr>
            <a:spLocks noGrp="1" noChangeArrowheads="1"/>
          </p:cNvSpPr>
          <p:nvPr>
            <p:ph type="dt" sz="half" idx="10"/>
          </p:nvPr>
        </p:nvSpPr>
        <p:spPr/>
        <p:txBody>
          <a:bodyPr/>
          <a:lstStyle>
            <a:lvl1pPr>
              <a:lnSpc>
                <a:spcPct val="85000"/>
              </a:lnSpc>
              <a:defRPr b="1">
                <a:ea typeface="MS PGothic" charset="0"/>
                <a:cs typeface="MS PGothic" charset="0"/>
              </a:defRPr>
            </a:lvl1pPr>
          </a:lstStyle>
          <a:p>
            <a:pPr>
              <a:defRPr/>
            </a:pPr>
            <a:endParaRPr lang="en-US"/>
          </a:p>
        </p:txBody>
      </p:sp>
      <p:sp>
        <p:nvSpPr>
          <p:cNvPr id="4" name="Footer Placeholder 9"/>
          <p:cNvSpPr>
            <a:spLocks noGrp="1" noChangeArrowheads="1"/>
          </p:cNvSpPr>
          <p:nvPr>
            <p:ph type="ftr" sz="quarter" idx="11"/>
          </p:nvPr>
        </p:nvSpPr>
        <p:spPr/>
        <p:txBody>
          <a:bodyPr/>
          <a:lstStyle>
            <a:lvl1pPr>
              <a:lnSpc>
                <a:spcPct val="85000"/>
              </a:lnSpc>
              <a:defRPr b="1">
                <a:ea typeface="MS PGothic" charset="0"/>
                <a:cs typeface="MS PGothic" charset="0"/>
              </a:defRPr>
            </a:lvl1pPr>
          </a:lstStyle>
          <a:p>
            <a:pPr>
              <a:defRPr/>
            </a:pPr>
            <a:endParaRPr lang="en-US"/>
          </a:p>
        </p:txBody>
      </p:sp>
      <p:sp>
        <p:nvSpPr>
          <p:cNvPr id="5" name="Slide Number Placeholder 10"/>
          <p:cNvSpPr>
            <a:spLocks noGrp="1" noChangeArrowheads="1"/>
          </p:cNvSpPr>
          <p:nvPr>
            <p:ph type="sldNum" sz="quarter" idx="12"/>
          </p:nvPr>
        </p:nvSpPr>
        <p:spPr/>
        <p:txBody>
          <a:bodyPr/>
          <a:lstStyle>
            <a:lvl1pPr>
              <a:lnSpc>
                <a:spcPct val="85000"/>
              </a:lnSpc>
              <a:defRPr b="1"/>
            </a:lvl1pPr>
          </a:lstStyle>
          <a:p>
            <a:pPr>
              <a:defRPr/>
            </a:pPr>
            <a:fld id="{0AEE34D0-8941-A94E-A50E-29C812CE20E3}" type="slidenum">
              <a:rPr lang="en-US"/>
              <a:pPr>
                <a:defRPr/>
              </a:pPr>
              <a:t>‹#›</a:t>
            </a:fld>
            <a:endParaRPr lang="en-US"/>
          </a:p>
        </p:txBody>
      </p:sp>
    </p:spTree>
    <p:extLst>
      <p:ext uri="{BB962C8B-B14F-4D97-AF65-F5344CB8AC3E}">
        <p14:creationId xmlns:p14="http://schemas.microsoft.com/office/powerpoint/2010/main" val="2454953841"/>
      </p:ext>
    </p:extLst>
  </p:cSld>
  <p:clrMapOvr>
    <a:masterClrMapping/>
  </p:clrMapOvr>
  <p:transition xmlns:p14="http://schemas.microsoft.com/office/powerpoint/2010/mai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8"/>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9"/>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10"/>
          <p:cNvSpPr>
            <a:spLocks noGrp="1" noChangeArrowheads="1"/>
          </p:cNvSpPr>
          <p:nvPr>
            <p:ph type="sldNum" sz="quarter" idx="12"/>
          </p:nvPr>
        </p:nvSpPr>
        <p:spPr>
          <a:ln/>
        </p:spPr>
        <p:txBody>
          <a:bodyPr/>
          <a:lstStyle>
            <a:lvl1pPr>
              <a:defRPr/>
            </a:lvl1pPr>
          </a:lstStyle>
          <a:p>
            <a:pPr>
              <a:defRPr/>
            </a:pPr>
            <a:fld id="{CA3DFDB8-A13D-4977-80F8-227541BA6FC6}" type="slidenum">
              <a:rPr lang="en-US"/>
              <a:pPr>
                <a:defRPr/>
              </a:pPr>
              <a:t>‹#›</a:t>
            </a:fld>
            <a:endParaRPr lang="en-US" dirty="0"/>
          </a:p>
        </p:txBody>
      </p:sp>
    </p:spTree>
    <p:extLst>
      <p:ext uri="{BB962C8B-B14F-4D97-AF65-F5344CB8AC3E}">
        <p14:creationId xmlns:p14="http://schemas.microsoft.com/office/powerpoint/2010/main" val="319532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4800BAF-603A-4015-B8F6-6DF9781F554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22D327E2-63E6-4E3E-9E25-805137A2B51F}"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128083D3-DC81-49F9-A479-FC928AA38B24}"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1437F5FA-3546-4963-B614-0425DCD94FD8}"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8"/>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 name="Footer Placeholder 9"/>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1" name="Slide Number Placeholder 10"/>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EC274EA6-5CE5-4ECD-AC05-F63BF9BEAE3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3" r:id="rId1"/>
    <p:sldLayoutId id="2147483652" r:id="rId2"/>
    <p:sldLayoutId id="2147483649" r:id="rId3"/>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solidFill>
                  <a:schemeClr val="tx1"/>
                </a:solidFill>
                <a:effectLst/>
                <a:latin typeface="+mn-lt"/>
              </a:defRPr>
            </a:lvl1pPr>
          </a:lstStyle>
          <a:p>
            <a:endParaRPr lang="en-US"/>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effectLst/>
                <a:latin typeface="+mn-lt"/>
              </a:defRPr>
            </a:lvl1pPr>
          </a:lstStyle>
          <a:p>
            <a:fld id="{F9BF9DD0-2632-4D4E-9E85-3284F9D01CC5}" type="slidenum">
              <a:rPr lang="en-US"/>
              <a:pPr/>
              <a:t>‹#›</a:t>
            </a:fld>
            <a:endParaRPr lang="en-US"/>
          </a:p>
        </p:txBody>
      </p:sp>
      <p:grpSp>
        <p:nvGrpSpPr>
          <p:cNvPr id="2" name="Group 4"/>
          <p:cNvGrpSpPr>
            <a:grpSpLocks/>
          </p:cNvGrpSpPr>
          <p:nvPr/>
        </p:nvGrpSpPr>
        <p:grpSpPr bwMode="auto">
          <a:xfrm>
            <a:off x="1" y="1"/>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styles s;lkfj;slfkjgs;lfkgj</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0">
                <a:solidFill>
                  <a:schemeClr val="tx1"/>
                </a:solidFill>
                <a:effectLst/>
                <a:latin typeface="+mn-lt"/>
              </a:defRPr>
            </a:lvl1pPr>
          </a:lstStyle>
          <a:p>
            <a:endParaRPr lang="en-US"/>
          </a:p>
        </p:txBody>
      </p:sp>
      <p:sp>
        <p:nvSpPr>
          <p:cNvPr id="36879" name="Rectangle 15"/>
          <p:cNvSpPr>
            <a:spLocks noGrp="1" noChangeArrowheads="1"/>
          </p:cNvSpPr>
          <p:nvPr>
            <p:ph type="body" idx="1"/>
          </p:nvPr>
        </p:nvSpPr>
        <p:spPr bwMode="auto">
          <a:xfrm>
            <a:off x="457200" y="17986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xmlns:p14="http://schemas.microsoft.com/office/powerpoint/2010/main" id="1" dur="indefinite" restart="never" nodeType="tmRoot"/>
      </p:par>
    </p:tnLst>
  </p:timing>
  <p:txStyles>
    <p:titleStyle>
      <a:lvl1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2pPr>
      <a:lvl3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3pPr>
      <a:lvl4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4pPr>
      <a:lvl5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5pPr>
      <a:lvl6pPr marL="4572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6pPr>
      <a:lvl7pPr marL="9144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7pPr>
      <a:lvl8pPr marL="13716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8pPr>
      <a:lvl9pPr marL="18288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solidFill>
                  <a:schemeClr val="tx1"/>
                </a:solidFill>
                <a:effectLst/>
                <a:latin typeface="+mn-lt"/>
              </a:defRPr>
            </a:lvl1pPr>
          </a:lstStyle>
          <a:p>
            <a:pPr>
              <a:defRPr/>
            </a:pPr>
            <a:endParaRPr lang="en-US">
              <a:solidFill>
                <a:srgbClr val="FFFFFF"/>
              </a:solidFill>
            </a:endParaRPr>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effectLst/>
                <a:latin typeface="+mn-lt"/>
              </a:defRPr>
            </a:lvl1pPr>
          </a:lstStyle>
          <a:p>
            <a:pPr>
              <a:defRPr/>
            </a:pPr>
            <a:fld id="{597D877A-BAEE-4BCD-8F59-0528BA75A8AD}" type="slidenum">
              <a:rPr lang="en-US">
                <a:solidFill>
                  <a:srgbClr val="FFFFFF"/>
                </a:solidFill>
              </a:rPr>
              <a:pPr>
                <a:defRPr/>
              </a:pPr>
              <a:t>‹#›</a:t>
            </a:fld>
            <a:endParaRPr lang="en-US">
              <a:solidFill>
                <a:srgbClr val="FFFFFF"/>
              </a:solidFill>
            </a:endParaRPr>
          </a:p>
        </p:txBody>
      </p:sp>
      <p:grpSp>
        <p:nvGrpSpPr>
          <p:cNvPr id="2" name="Group 4"/>
          <p:cNvGrpSpPr>
            <a:grpSpLocks/>
          </p:cNvGrpSpPr>
          <p:nvPr/>
        </p:nvGrpSpPr>
        <p:grpSpPr bwMode="auto">
          <a:xfrm>
            <a:off x="1" y="1"/>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styles s;lkfj;slfkjgs;lfkgj</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0">
                <a:solidFill>
                  <a:schemeClr val="tx1"/>
                </a:solidFill>
                <a:effectLst/>
                <a:latin typeface="+mn-lt"/>
              </a:defRPr>
            </a:lvl1pPr>
          </a:lstStyle>
          <a:p>
            <a:pPr>
              <a:defRPr/>
            </a:pPr>
            <a:endParaRPr lang="en-US">
              <a:solidFill>
                <a:srgbClr val="FFFFFF"/>
              </a:solidFill>
            </a:endParaRPr>
          </a:p>
        </p:txBody>
      </p:sp>
      <p:sp>
        <p:nvSpPr>
          <p:cNvPr id="7175" name="Rectangle 15"/>
          <p:cNvSpPr>
            <a:spLocks noGrp="1" noChangeArrowheads="1"/>
          </p:cNvSpPr>
          <p:nvPr>
            <p:ph type="body" idx="1"/>
          </p:nvPr>
        </p:nvSpPr>
        <p:spPr bwMode="auto">
          <a:xfrm>
            <a:off x="457200" y="17986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2pPr>
      <a:lvl3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3pPr>
      <a:lvl4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4pPr>
      <a:lvl5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5pPr>
      <a:lvl6pPr marL="4572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6pPr>
      <a:lvl7pPr marL="9144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7pPr>
      <a:lvl8pPr marL="13716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8pPr>
      <a:lvl9pPr marL="18288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solidFill>
                  <a:schemeClr val="tx1"/>
                </a:solidFill>
                <a:effectLst/>
                <a:latin typeface="+mn-lt"/>
              </a:defRPr>
            </a:lvl1pPr>
          </a:lstStyle>
          <a:p>
            <a:endParaRPr lang="en-US">
              <a:solidFill>
                <a:srgbClr val="FFFFFF"/>
              </a:solidFill>
            </a:endParaRPr>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effectLst/>
                <a:latin typeface="+mn-lt"/>
              </a:defRPr>
            </a:lvl1pPr>
          </a:lstStyle>
          <a:p>
            <a:fld id="{F9BF9DD0-2632-4D4E-9E85-3284F9D01CC5}" type="slidenum">
              <a:rPr lang="en-US">
                <a:solidFill>
                  <a:srgbClr val="FFFFFF"/>
                </a:solidFill>
              </a:rPr>
              <a:pPr/>
              <a:t>‹#›</a:t>
            </a:fld>
            <a:endParaRPr lang="en-US">
              <a:solidFill>
                <a:srgbClr val="FFFFFF"/>
              </a:solidFill>
            </a:endParaRPr>
          </a:p>
        </p:txBody>
      </p:sp>
      <p:grpSp>
        <p:nvGrpSpPr>
          <p:cNvPr id="2" name="Group 4"/>
          <p:cNvGrpSpPr>
            <a:grpSpLocks/>
          </p:cNvGrpSpPr>
          <p:nvPr/>
        </p:nvGrpSpPr>
        <p:grpSpPr bwMode="auto">
          <a:xfrm>
            <a:off x="1" y="1"/>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solidFill>
                    <a:srgbClr val="FFFFFF"/>
                  </a:solidFill>
                </a:endParaRPr>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solidFill>
                    <a:srgbClr val="FFFFFF"/>
                  </a:solidFill>
                </a:endParaRPr>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solidFill>
                    <a:srgbClr val="FFFFFF"/>
                  </a:solidFill>
                </a:endParaRPr>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solidFill>
                    <a:srgbClr val="FFFFFF"/>
                  </a:solidFill>
                </a:endParaRPr>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solidFill>
                    <a:srgbClr val="FFFFFF"/>
                  </a:solidFill>
                </a:endParaRPr>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solidFill>
                  <a:srgbClr val="FFFFFF"/>
                </a:solidFill>
              </a:endParaRPr>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solidFill>
                  <a:srgbClr val="FFFFFF"/>
                </a:solidFill>
              </a:endParaRPr>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styles s;lkfj;slfkjgs;lfkgj</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0">
                <a:solidFill>
                  <a:schemeClr val="tx1"/>
                </a:solidFill>
                <a:effectLst/>
                <a:latin typeface="+mn-lt"/>
              </a:defRPr>
            </a:lvl1pPr>
          </a:lstStyle>
          <a:p>
            <a:endParaRPr lang="en-US">
              <a:solidFill>
                <a:srgbClr val="FFFFFF"/>
              </a:solidFill>
            </a:endParaRPr>
          </a:p>
        </p:txBody>
      </p:sp>
      <p:sp>
        <p:nvSpPr>
          <p:cNvPr id="36879" name="Rectangle 15"/>
          <p:cNvSpPr>
            <a:spLocks noGrp="1" noChangeArrowheads="1"/>
          </p:cNvSpPr>
          <p:nvPr>
            <p:ph type="body" idx="1"/>
          </p:nvPr>
        </p:nvSpPr>
        <p:spPr bwMode="auto">
          <a:xfrm>
            <a:off x="457200" y="17986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19736797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iming>
    <p:tnLst>
      <p:par>
        <p:cTn xmlns:p14="http://schemas.microsoft.com/office/powerpoint/2010/main" id="1" dur="indefinite" restart="never" nodeType="tmRoot"/>
      </p:par>
    </p:tnLst>
  </p:timing>
  <p:txStyles>
    <p:titleStyle>
      <a:lvl1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2pPr>
      <a:lvl3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3pPr>
      <a:lvl4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4pPr>
      <a:lvl5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5pPr>
      <a:lvl6pPr marL="4572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6pPr>
      <a:lvl7pPr marL="9144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7pPr>
      <a:lvl8pPr marL="13716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8pPr>
      <a:lvl9pPr marL="18288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0">
                <a:solidFill>
                  <a:schemeClr val="tx1"/>
                </a:solidFill>
                <a:effectLst/>
                <a:latin typeface="+mn-lt"/>
                <a:ea typeface="+mn-ea"/>
                <a:cs typeface="+mn-cs"/>
              </a:defRPr>
            </a:lvl1pPr>
          </a:lstStyle>
          <a:p>
            <a:pPr>
              <a:defRPr/>
            </a:pPr>
            <a:endParaRPr lang="en-US">
              <a:solidFill>
                <a:srgbClr val="FFFFFF"/>
              </a:solidFill>
            </a:endParaRPr>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latin typeface="Arial" pitchFamily="34" charset="0"/>
                <a:cs typeface="+mn-cs"/>
              </a:defRPr>
            </a:lvl1pPr>
          </a:lstStyle>
          <a:p>
            <a:pPr>
              <a:defRPr/>
            </a:pPr>
            <a:fld id="{D291CF54-8F99-4EDE-8CD8-93748D1E2272}" type="slidenum">
              <a:rPr lang="en-US">
                <a:solidFill>
                  <a:srgbClr val="FFFFFF"/>
                </a:solidFill>
                <a:ea typeface="MS PGothic" pitchFamily="34" charset="-128"/>
              </a:rPr>
              <a:pPr>
                <a:defRPr/>
              </a:pPr>
              <a:t>‹#›</a:t>
            </a:fld>
            <a:endParaRPr lang="en-US">
              <a:solidFill>
                <a:srgbClr val="FFFFFF"/>
              </a:solidFill>
              <a:ea typeface="MS PGothic" pitchFamily="34" charset="-128"/>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styles s;lkfj;slfkjgs;lfkgj</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200" b="0">
                <a:solidFill>
                  <a:schemeClr val="tx1"/>
                </a:solidFill>
                <a:effectLst/>
                <a:latin typeface="+mn-lt"/>
                <a:ea typeface="+mn-ea"/>
                <a:cs typeface="+mn-cs"/>
              </a:defRPr>
            </a:lvl1pPr>
          </a:lstStyle>
          <a:p>
            <a:pPr>
              <a:defRPr/>
            </a:pPr>
            <a:endParaRPr lang="en-US">
              <a:solidFill>
                <a:srgbClr val="FFFFFF"/>
              </a:solidFill>
            </a:endParaRPr>
          </a:p>
        </p:txBody>
      </p:sp>
      <p:sp>
        <p:nvSpPr>
          <p:cNvPr id="36879" name="Rectangle 15"/>
          <p:cNvSpPr>
            <a:spLocks noGrp="1" noChangeArrowheads="1"/>
          </p:cNvSpPr>
          <p:nvPr>
            <p:ph type="body" idx="1"/>
          </p:nvPr>
        </p:nvSpPr>
        <p:spPr bwMode="auto">
          <a:xfrm>
            <a:off x="457200" y="17986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51216358"/>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mj-lt"/>
          <a:ea typeface="MS PGothic" pitchFamily="34" charset="-128"/>
          <a:cs typeface="ＭＳ Ｐゴシック" charset="0"/>
        </a:defRPr>
      </a:lvl1pPr>
      <a:lvl2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ea typeface="MS PGothic" pitchFamily="34" charset="-128"/>
          <a:cs typeface="ＭＳ Ｐゴシック" charset="0"/>
        </a:defRPr>
      </a:lvl2pPr>
      <a:lvl3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ea typeface="MS PGothic" pitchFamily="34" charset="-128"/>
          <a:cs typeface="ＭＳ Ｐゴシック" charset="0"/>
        </a:defRPr>
      </a:lvl3pPr>
      <a:lvl4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ea typeface="MS PGothic" pitchFamily="34" charset="-128"/>
          <a:cs typeface="ＭＳ Ｐゴシック" charset="0"/>
        </a:defRPr>
      </a:lvl4pPr>
      <a:lvl5pPr algn="l" rtl="0" eaLnBrk="0" fontAlgn="base" hangingPunct="0">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ea typeface="MS PGothic" pitchFamily="34" charset="-128"/>
          <a:cs typeface="ＭＳ Ｐゴシック" charset="0"/>
        </a:defRPr>
      </a:lvl5pPr>
      <a:lvl6pPr marL="4572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defRPr>
      </a:lvl6pPr>
      <a:lvl7pPr marL="9144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defRPr>
      </a:lvl7pPr>
      <a:lvl8pPr marL="13716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defRPr>
      </a:lvl8pPr>
      <a:lvl9pPr marL="18288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nSpc>
                <a:spcPct val="100000"/>
              </a:lnSpc>
              <a:defRPr sz="1400" b="0">
                <a:solidFill>
                  <a:srgbClr val="000000"/>
                </a:solidFill>
                <a:latin typeface="Arial" pitchFamily="34" charset="0"/>
                <a:ea typeface="+mn-ea"/>
                <a:cs typeface="+mn-cs"/>
              </a:defRPr>
            </a:lvl1pPr>
          </a:lstStyle>
          <a:p>
            <a:pPr>
              <a:defRPr/>
            </a:pPr>
            <a:endParaRPr lang="en-US"/>
          </a:p>
        </p:txBody>
      </p:sp>
      <p:sp>
        <p:nvSpPr>
          <p:cNvPr id="10" name="Footer Placeholder 9"/>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lnSpc>
                <a:spcPct val="100000"/>
              </a:lnSpc>
              <a:defRPr sz="1400" b="0">
                <a:solidFill>
                  <a:srgbClr val="000000"/>
                </a:solidFill>
                <a:latin typeface="Arial" pitchFamily="34" charset="0"/>
                <a:ea typeface="+mn-ea"/>
                <a:cs typeface="+mn-cs"/>
              </a:defRPr>
            </a:lvl1pPr>
          </a:lstStyle>
          <a:p>
            <a:pPr>
              <a:defRPr/>
            </a:pPr>
            <a:endParaRPr lang="en-US"/>
          </a:p>
        </p:txBody>
      </p:sp>
      <p:sp>
        <p:nvSpPr>
          <p:cNvPr id="11" name="Slide Number Placeholder 10"/>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Arial" charset="0"/>
              </a:defRPr>
            </a:lvl1pPr>
          </a:lstStyle>
          <a:p>
            <a:pPr>
              <a:defRPr/>
            </a:pPr>
            <a:fld id="{03223591-E6F7-8841-8229-ECF4DDAC0859}" type="slidenum">
              <a:rPr lang="en-US">
                <a:ea typeface="MS PGothic" charset="0"/>
                <a:cs typeface="MS PGothic" charset="0"/>
              </a:rPr>
              <a:pPr>
                <a:defRPr/>
              </a:pPr>
              <a:t>‹#›</a:t>
            </a:fld>
            <a:endParaRPr lang="en-US">
              <a:ea typeface="MS PGothic" charset="0"/>
              <a:cs typeface="MS PGothic" charset="0"/>
            </a:endParaRPr>
          </a:p>
        </p:txBody>
      </p:sp>
    </p:spTree>
    <p:extLst>
      <p:ext uri="{BB962C8B-B14F-4D97-AF65-F5344CB8AC3E}">
        <p14:creationId xmlns:p14="http://schemas.microsoft.com/office/powerpoint/2010/main" val="2837899304"/>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4065" r:id="rId4"/>
  </p:sldLayoutIdLst>
  <p:transition xmlns:p14="http://schemas.microsoft.com/office/powerpoint/2010/main" spd="slow" advClick="0"/>
  <p:txStyles>
    <p:titleStyle>
      <a:lvl1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charset="0"/>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charset="0"/>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www.rand.org/news/press/2013/10/09.html" TargetMode="External"/><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www.rand.org/news/press/2013/10/09.html" TargetMode="External"/><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hyperlink" Target="http://jamia.bmj.com/content/early/2013/09/04/amiajnl-2013-001875.short?rss=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hyperlink" Target="http://www.theatlantic.com/health/archive/2014/02/for-the-young-doctor-about-to-burn-out/28400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5.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5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4.png"/><Relationship Id="rId1" Type="http://schemas.openxmlformats.org/officeDocument/2006/relationships/slideLayout" Target="../slideLayouts/slideLayout53.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7.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0.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39.png"/><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4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1.pn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hyperlink" Target="http://renoutfitters.com/wp-content/uploads/2012/11/knight2.jpg" TargetMode="External"/><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53.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3.png"/><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5.png"/><Relationship Id="rId3"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0.png"/><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emf"/><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54.jpeg"/><Relationship Id="rId1" Type="http://schemas.openxmlformats.org/officeDocument/2006/relationships/slideLayout" Target="../slideLayouts/slideLayout53.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hyperlink" Target="http://renoutfitters.com/wp-content/uploads/2012/11/knight2.jpg" TargetMode="External"/><Relationship Id="rId6" Type="http://schemas.openxmlformats.org/officeDocument/2006/relationships/image" Target="../media/image57.jpeg"/><Relationship Id="rId1" Type="http://schemas.openxmlformats.org/officeDocument/2006/relationships/slideLayout" Target="../slideLayouts/slideLayout53.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7.xml"/><Relationship Id="rId3" Type="http://schemas.openxmlformats.org/officeDocument/2006/relationships/image" Target="../media/image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0.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ell.blogs.nytimes.com/2012/08/23/the-widespread-problem-of-doctor-burnout/"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idx="4294967295"/>
          </p:nvPr>
        </p:nvSpPr>
        <p:spPr>
          <a:xfrm>
            <a:off x="914400" y="304800"/>
            <a:ext cx="7848600" cy="990600"/>
          </a:xfrm>
        </p:spPr>
        <p:txBody>
          <a:bodyPr/>
          <a:lstStyle/>
          <a:p>
            <a:pPr eaLnBrk="1" hangingPunct="1">
              <a:defRPr/>
            </a:pPr>
            <a:r>
              <a:rPr lang="en-US" sz="4000" b="1" dirty="0" smtClean="0">
                <a:latin typeface="Arial" pitchFamily="34" charset="0"/>
              </a:rPr>
              <a:t/>
            </a:r>
            <a:br>
              <a:rPr lang="en-US" sz="4000" b="1" dirty="0" smtClean="0">
                <a:latin typeface="Arial" pitchFamily="34" charset="0"/>
              </a:rPr>
            </a:br>
            <a:r>
              <a:rPr lang="en-US" sz="4000" b="1" dirty="0" smtClean="0">
                <a:latin typeface="Arial" pitchFamily="34" charset="0"/>
              </a:rPr>
              <a:t/>
            </a:r>
            <a:br>
              <a:rPr lang="en-US" sz="4000" b="1" dirty="0" smtClean="0">
                <a:latin typeface="Arial" pitchFamily="34" charset="0"/>
              </a:rPr>
            </a:br>
            <a:r>
              <a:rPr lang="en-US" sz="4000" b="1" dirty="0" smtClean="0">
                <a:latin typeface="Arial" pitchFamily="34" charset="0"/>
              </a:rPr>
              <a:t/>
            </a:r>
            <a:br>
              <a:rPr lang="en-US" sz="4000" b="1" dirty="0" smtClean="0">
                <a:latin typeface="Arial" pitchFamily="34" charset="0"/>
              </a:rPr>
            </a:br>
            <a:r>
              <a:rPr lang="en-US" sz="4000" b="1" dirty="0" smtClean="0">
                <a:latin typeface="Arial" pitchFamily="34" charset="0"/>
              </a:rPr>
              <a:t/>
            </a:r>
            <a:br>
              <a:rPr lang="en-US" sz="4000" b="1" dirty="0" smtClean="0">
                <a:latin typeface="Arial" pitchFamily="34" charset="0"/>
              </a:rPr>
            </a:br>
            <a:r>
              <a:rPr lang="en-US" sz="4000" b="1" dirty="0" smtClean="0">
                <a:latin typeface="Arial" pitchFamily="34" charset="0"/>
              </a:rPr>
              <a:t/>
            </a:r>
            <a:br>
              <a:rPr lang="en-US" sz="4000" b="1" dirty="0" smtClean="0">
                <a:latin typeface="Arial" pitchFamily="34" charset="0"/>
              </a:rPr>
            </a:br>
            <a:r>
              <a:rPr lang="en-US" sz="4000" b="1" dirty="0" smtClean="0">
                <a:solidFill>
                  <a:schemeClr val="accent6"/>
                </a:solidFill>
                <a:latin typeface="Arial" pitchFamily="34" charset="0"/>
              </a:rPr>
              <a:t>Joy in Practice:</a:t>
            </a:r>
            <a:br>
              <a:rPr lang="en-US" sz="4000" b="1" dirty="0" smtClean="0">
                <a:solidFill>
                  <a:schemeClr val="accent6"/>
                </a:solidFill>
                <a:latin typeface="Arial" pitchFamily="34" charset="0"/>
              </a:rPr>
            </a:br>
            <a:r>
              <a:rPr lang="en-US" sz="2800" dirty="0" smtClean="0">
                <a:solidFill>
                  <a:schemeClr val="accent6"/>
                </a:solidFill>
                <a:latin typeface="Arial" pitchFamily="34" charset="0"/>
              </a:rPr>
              <a:t>Reconnecting with the Meaning and Mission of our Work </a:t>
            </a:r>
            <a:r>
              <a:rPr lang="en-US" sz="3200" b="1" dirty="0" smtClean="0">
                <a:latin typeface="Arial" pitchFamily="34" charset="0"/>
              </a:rPr>
              <a:t/>
            </a:r>
            <a:br>
              <a:rPr lang="en-US" sz="3200" b="1" dirty="0" smtClean="0">
                <a:latin typeface="Arial" pitchFamily="34" charset="0"/>
              </a:rPr>
            </a:br>
            <a:r>
              <a:rPr lang="en-US" sz="2400" dirty="0" smtClean="0">
                <a:latin typeface="Arial" pitchFamily="34" charset="0"/>
              </a:rPr>
              <a:t/>
            </a:r>
            <a:br>
              <a:rPr lang="en-US" sz="2400" dirty="0" smtClean="0">
                <a:latin typeface="Arial" pitchFamily="34" charset="0"/>
              </a:rPr>
            </a:br>
            <a:r>
              <a:rPr lang="en-US" sz="2400" dirty="0" smtClean="0">
                <a:latin typeface="Arial" pitchFamily="34" charset="0"/>
              </a:rPr>
              <a:t/>
            </a:r>
            <a:br>
              <a:rPr lang="en-US" sz="2400" dirty="0" smtClean="0">
                <a:latin typeface="Arial" pitchFamily="34" charset="0"/>
              </a:rPr>
            </a:br>
            <a:r>
              <a:rPr lang="en-US" sz="2400" dirty="0" smtClean="0">
                <a:latin typeface="Arial" pitchFamily="34" charset="0"/>
              </a:rPr>
              <a:t/>
            </a:r>
            <a:br>
              <a:rPr lang="en-US" sz="2400" dirty="0" smtClean="0">
                <a:latin typeface="Arial" pitchFamily="34" charset="0"/>
              </a:rPr>
            </a:br>
            <a:r>
              <a:rPr lang="en-US" sz="2400" dirty="0" smtClean="0">
                <a:latin typeface="Arial" pitchFamily="34" charset="0"/>
              </a:rPr>
              <a:t/>
            </a:r>
            <a:br>
              <a:rPr lang="en-US" sz="2400" dirty="0" smtClean="0">
                <a:latin typeface="Arial" pitchFamily="34" charset="0"/>
              </a:rPr>
            </a:br>
            <a:r>
              <a:rPr lang="en-US" sz="2000" b="1" dirty="0" smtClean="0">
                <a:latin typeface="Arial" pitchFamily="34" charset="0"/>
              </a:rPr>
              <a:t/>
            </a:r>
            <a:br>
              <a:rPr lang="en-US" sz="2000" b="1" dirty="0" smtClean="0">
                <a:latin typeface="Arial" pitchFamily="34" charset="0"/>
              </a:rPr>
            </a:br>
            <a:endParaRPr lang="en-US" sz="2000" b="1" dirty="0" smtClean="0">
              <a:latin typeface="Arial" pitchFamily="34" charset="0"/>
            </a:endParaRPr>
          </a:p>
        </p:txBody>
      </p:sp>
      <p:sp>
        <p:nvSpPr>
          <p:cNvPr id="11267" name="Rectangle 3"/>
          <p:cNvSpPr>
            <a:spLocks noGrp="1" noChangeArrowheads="1"/>
          </p:cNvSpPr>
          <p:nvPr>
            <p:ph type="subTitle" idx="4294967295"/>
          </p:nvPr>
        </p:nvSpPr>
        <p:spPr>
          <a:xfrm>
            <a:off x="1524000" y="4800600"/>
            <a:ext cx="6248400" cy="1905000"/>
          </a:xfrm>
        </p:spPr>
        <p:txBody>
          <a:bodyPr/>
          <a:lstStyle/>
          <a:p>
            <a:pPr marL="0" indent="0" algn="ctr" eaLnBrk="1" hangingPunct="1">
              <a:lnSpc>
                <a:spcPct val="80000"/>
              </a:lnSpc>
              <a:buFontTx/>
              <a:buNone/>
              <a:defRPr/>
            </a:pPr>
            <a:endParaRPr lang="en-US" sz="2000" kern="1200" dirty="0" smtClean="0">
              <a:solidFill>
                <a:schemeClr val="accent2"/>
              </a:solidFill>
              <a:latin typeface="Arial" pitchFamily="34" charset="0"/>
            </a:endParaRPr>
          </a:p>
          <a:p>
            <a:pPr marL="0" indent="0" algn="ctr" eaLnBrk="1" hangingPunct="1">
              <a:lnSpc>
                <a:spcPct val="80000"/>
              </a:lnSpc>
              <a:buFontTx/>
              <a:buNone/>
              <a:defRPr/>
            </a:pPr>
            <a:endParaRPr lang="en-US" sz="2000" kern="1200" dirty="0" smtClean="0">
              <a:solidFill>
                <a:schemeClr val="accent2"/>
              </a:solidFill>
              <a:latin typeface="Arial" pitchFamily="34" charset="0"/>
            </a:endParaRPr>
          </a:p>
          <a:p>
            <a:pPr marL="0" indent="0" algn="ctr" eaLnBrk="1" hangingPunct="1">
              <a:lnSpc>
                <a:spcPct val="80000"/>
              </a:lnSpc>
              <a:buFontTx/>
              <a:buNone/>
              <a:defRPr/>
            </a:pPr>
            <a:r>
              <a:rPr lang="en-US" sz="2000" kern="1200" dirty="0" smtClean="0">
                <a:solidFill>
                  <a:schemeClr val="accent2"/>
                </a:solidFill>
                <a:latin typeface="Arial" pitchFamily="34" charset="0"/>
              </a:rPr>
              <a:t>Medicine Grand Rounds</a:t>
            </a:r>
            <a:endParaRPr lang="en-US" sz="1400" kern="1200" dirty="0">
              <a:solidFill>
                <a:schemeClr val="accent6"/>
              </a:solidFill>
              <a:latin typeface="Arial" pitchFamily="34" charset="0"/>
            </a:endParaRPr>
          </a:p>
          <a:p>
            <a:pPr marL="0" indent="0" algn="ctr" eaLnBrk="1" hangingPunct="1">
              <a:lnSpc>
                <a:spcPct val="80000"/>
              </a:lnSpc>
              <a:buFontTx/>
              <a:buNone/>
              <a:defRPr/>
            </a:pPr>
            <a:r>
              <a:rPr lang="en-US" sz="1200" dirty="0">
                <a:solidFill>
                  <a:schemeClr val="accent6"/>
                </a:solidFill>
                <a:latin typeface="Arial" pitchFamily="34" charset="0"/>
              </a:rPr>
              <a:t>Christine A Sinsky, MD, FACP</a:t>
            </a:r>
          </a:p>
          <a:p>
            <a:pPr marL="0" indent="0" algn="ctr" eaLnBrk="1" hangingPunct="1">
              <a:lnSpc>
                <a:spcPct val="80000"/>
              </a:lnSpc>
              <a:buFontTx/>
              <a:buNone/>
              <a:defRPr/>
            </a:pPr>
            <a:r>
              <a:rPr lang="en-US" sz="1200" dirty="0" smtClean="0">
                <a:solidFill>
                  <a:schemeClr val="accent6"/>
                </a:solidFill>
                <a:latin typeface="Arial" pitchFamily="34" charset="0"/>
              </a:rPr>
              <a:t>Nov 14, </a:t>
            </a:r>
            <a:r>
              <a:rPr lang="en-US" sz="1200" dirty="0">
                <a:solidFill>
                  <a:schemeClr val="accent6"/>
                </a:solidFill>
                <a:latin typeface="Arial" pitchFamily="34" charset="0"/>
              </a:rPr>
              <a:t>2014</a:t>
            </a:r>
            <a:endParaRPr lang="en-US" sz="1050" dirty="0">
              <a:solidFill>
                <a:schemeClr val="accent6"/>
              </a:solidFill>
              <a:latin typeface="Arial" pitchFamily="34" charset="0"/>
            </a:endParaRPr>
          </a:p>
        </p:txBody>
      </p:sp>
      <p:pic>
        <p:nvPicPr>
          <p:cNvPr id="4100" name="Picture 4" descr="field_notes"/>
          <p:cNvPicPr>
            <a:picLocks noChangeAspect="1" noChangeArrowheads="1"/>
          </p:cNvPicPr>
          <p:nvPr/>
        </p:nvPicPr>
        <p:blipFill>
          <a:blip r:embed="rId3" cstate="print"/>
          <a:srcRect/>
          <a:stretch>
            <a:fillRect/>
          </a:stretch>
        </p:blipFill>
        <p:spPr bwMode="auto">
          <a:xfrm>
            <a:off x="3352800" y="2438400"/>
            <a:ext cx="2667000" cy="2667000"/>
          </a:xfrm>
          <a:prstGeom prst="rect">
            <a:avLst/>
          </a:prstGeom>
          <a:noFill/>
          <a:ln w="9525">
            <a:noFill/>
            <a:miter lim="800000"/>
            <a:headEnd/>
            <a:tailEnd/>
          </a:ln>
        </p:spPr>
      </p:pic>
    </p:spTree>
    <p:extLst>
      <p:ext uri="{BB962C8B-B14F-4D97-AF65-F5344CB8AC3E}">
        <p14:creationId xmlns:p14="http://schemas.microsoft.com/office/powerpoint/2010/main" val="2941605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Title 1"/>
          <p:cNvSpPr>
            <a:spLocks noGrp="1"/>
          </p:cNvSpPr>
          <p:nvPr>
            <p:ph type="title"/>
          </p:nvPr>
        </p:nvSpPr>
        <p:spPr/>
        <p:txBody>
          <a:bodyPr/>
          <a:lstStyle/>
          <a:p>
            <a:pPr>
              <a:defRPr/>
            </a:pPr>
            <a:r>
              <a:rPr lang="en-US" b="1" dirty="0" smtClean="0">
                <a:solidFill>
                  <a:schemeClr val="accent6"/>
                </a:solidFill>
                <a:latin typeface="Arial" pitchFamily="34" charset="0"/>
              </a:rPr>
              <a:t>Three Studies and an Email</a:t>
            </a:r>
          </a:p>
        </p:txBody>
      </p:sp>
      <p:sp>
        <p:nvSpPr>
          <p:cNvPr id="261122" name="Content Placeholder 2"/>
          <p:cNvSpPr>
            <a:spLocks noGrp="1"/>
          </p:cNvSpPr>
          <p:nvPr>
            <p:ph idx="1"/>
          </p:nvPr>
        </p:nvSpPr>
        <p:spPr>
          <a:xfrm>
            <a:off x="457200" y="1600200"/>
            <a:ext cx="8229600" cy="4525963"/>
          </a:xfrm>
        </p:spPr>
        <p:txBody>
          <a:bodyPr/>
          <a:lstStyle/>
          <a:p>
            <a:endParaRPr lang="en-US">
              <a:ea typeface="MS PGothic" charset="0"/>
            </a:endParaRPr>
          </a:p>
        </p:txBody>
      </p:sp>
    </p:spTree>
    <p:extLst>
      <p:ext uri="{BB962C8B-B14F-4D97-AF65-F5344CB8AC3E}">
        <p14:creationId xmlns:p14="http://schemas.microsoft.com/office/powerpoint/2010/main" val="3941684227"/>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marL="342900" indent="-342900"/>
            <a:r>
              <a:rPr lang="en-US" b="1" dirty="0" smtClean="0">
                <a:solidFill>
                  <a:srgbClr val="333399"/>
                </a:solidFill>
                <a:ea typeface="MS PGothic" charset="0"/>
              </a:rPr>
              <a:t>Physician Career </a:t>
            </a:r>
            <a:r>
              <a:rPr lang="en-US" b="1" dirty="0">
                <a:solidFill>
                  <a:srgbClr val="333399"/>
                </a:solidFill>
                <a:ea typeface="MS PGothic" charset="0"/>
              </a:rPr>
              <a:t>S</a:t>
            </a:r>
            <a:r>
              <a:rPr lang="en-US" b="1" dirty="0" smtClean="0">
                <a:solidFill>
                  <a:srgbClr val="333399"/>
                </a:solidFill>
                <a:ea typeface="MS PGothic" charset="0"/>
              </a:rPr>
              <a:t>atisfaction</a:t>
            </a:r>
            <a:endParaRPr lang="en-US" dirty="0">
              <a:solidFill>
                <a:srgbClr val="333399"/>
              </a:solidFill>
              <a:ea typeface="MS PGothic" charset="0"/>
            </a:endParaRPr>
          </a:p>
        </p:txBody>
      </p:sp>
      <p:sp>
        <p:nvSpPr>
          <p:cNvPr id="3" name="Content Placeholder 2"/>
          <p:cNvSpPr>
            <a:spLocks noGrp="1"/>
          </p:cNvSpPr>
          <p:nvPr>
            <p:ph idx="1"/>
          </p:nvPr>
        </p:nvSpPr>
        <p:spPr>
          <a:xfrm>
            <a:off x="457200" y="1600200"/>
            <a:ext cx="8229600" cy="4525963"/>
          </a:xfrm>
        </p:spPr>
        <p:txBody>
          <a:bodyPr/>
          <a:lstStyle/>
          <a:p>
            <a:pPr marL="342900" lvl="1" indent="-342900">
              <a:buFontTx/>
              <a:buChar char="•"/>
              <a:defRPr/>
            </a:pPr>
            <a:r>
              <a:rPr lang="en-US" dirty="0" smtClean="0">
                <a:solidFill>
                  <a:srgbClr val="CC0000"/>
                </a:solidFill>
                <a:latin typeface="Arial" pitchFamily="34" charset="0"/>
                <a:cs typeface="ＭＳ Ｐゴシック" charset="0"/>
              </a:rPr>
              <a:t>Quality: Major Driver of Satisfaction </a:t>
            </a:r>
            <a:endParaRPr lang="en-US" dirty="0" smtClean="0">
              <a:solidFill>
                <a:srgbClr val="CC3300"/>
              </a:solidFill>
              <a:latin typeface="Arial" pitchFamily="34" charset="0"/>
              <a:cs typeface="ＭＳ Ｐゴシック" charset="0"/>
            </a:endParaRPr>
          </a:p>
          <a:p>
            <a:pPr lvl="1">
              <a:defRPr/>
            </a:pPr>
            <a:r>
              <a:rPr lang="en-US" dirty="0" smtClean="0">
                <a:solidFill>
                  <a:srgbClr val="000000"/>
                </a:solidFill>
                <a:latin typeface="Arial" pitchFamily="34" charset="0"/>
                <a:cs typeface="ＭＳ Ｐゴシック" charset="0"/>
              </a:rPr>
              <a:t>Dissatisfaction: Early warning sign of </a:t>
            </a:r>
            <a:r>
              <a:rPr lang="en-US" dirty="0" err="1" smtClean="0">
                <a:solidFill>
                  <a:srgbClr val="000000"/>
                </a:solidFill>
                <a:latin typeface="Arial" pitchFamily="34" charset="0"/>
                <a:cs typeface="ＭＳ Ｐゴシック" charset="0"/>
              </a:rPr>
              <a:t>dysfn</a:t>
            </a:r>
            <a:endParaRPr lang="en-US" dirty="0" smtClean="0">
              <a:solidFill>
                <a:srgbClr val="000000"/>
              </a:solidFill>
              <a:latin typeface="Arial" pitchFamily="34" charset="0"/>
              <a:cs typeface="ＭＳ Ｐゴシック" charset="0"/>
            </a:endParaRPr>
          </a:p>
        </p:txBody>
      </p:sp>
      <p:pic>
        <p:nvPicPr>
          <p:cNvPr id="26419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4751387"/>
            <a:ext cx="15240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4610100"/>
            <a:ext cx="2971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0" y="6374853"/>
            <a:ext cx="5791200" cy="864147"/>
          </a:xfrm>
          <a:prstGeom prst="rect">
            <a:avLst/>
          </a:prstGeom>
          <a:noFill/>
        </p:spPr>
        <p:txBody>
          <a:bodyPr wrap="square" rtlCol="0">
            <a:spAutoFit/>
          </a:bodyPr>
          <a:lstStyle/>
          <a:p>
            <a:r>
              <a:rPr lang="en-US" sz="1800" dirty="0">
                <a:solidFill>
                  <a:schemeClr val="accent6"/>
                </a:solidFill>
                <a:hlinkClick r:id="rId5"/>
              </a:rPr>
              <a:t>http://www.rand.org/news/press/2013/10/09.html</a:t>
            </a:r>
            <a:endParaRPr lang="en-US" sz="1800" dirty="0">
              <a:solidFill>
                <a:schemeClr val="accent6"/>
              </a:solidFill>
              <a:latin typeface="Arial" pitchFamily="34" charset="0"/>
            </a:endParaRPr>
          </a:p>
          <a:p>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3749" y="4699000"/>
            <a:ext cx="2048933" cy="1536700"/>
          </a:xfrm>
          <a:prstGeom prst="rect">
            <a:avLst/>
          </a:prstGeom>
        </p:spPr>
      </p:pic>
    </p:spTree>
    <p:extLst>
      <p:ext uri="{BB962C8B-B14F-4D97-AF65-F5344CB8AC3E}">
        <p14:creationId xmlns:p14="http://schemas.microsoft.com/office/powerpoint/2010/main" val="627992343"/>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marL="342900" indent="-342900"/>
            <a:r>
              <a:rPr lang="en-US" b="1" dirty="0" smtClean="0">
                <a:solidFill>
                  <a:srgbClr val="333399"/>
                </a:solidFill>
                <a:ea typeface="MS PGothic" charset="0"/>
              </a:rPr>
              <a:t>Physician Career </a:t>
            </a:r>
            <a:r>
              <a:rPr lang="en-US" b="1" dirty="0">
                <a:solidFill>
                  <a:srgbClr val="333399"/>
                </a:solidFill>
                <a:ea typeface="MS PGothic" charset="0"/>
              </a:rPr>
              <a:t>S</a:t>
            </a:r>
            <a:r>
              <a:rPr lang="en-US" b="1" dirty="0" smtClean="0">
                <a:solidFill>
                  <a:srgbClr val="333399"/>
                </a:solidFill>
                <a:ea typeface="MS PGothic" charset="0"/>
              </a:rPr>
              <a:t>atisfaction</a:t>
            </a:r>
            <a:endParaRPr lang="en-US" dirty="0">
              <a:solidFill>
                <a:srgbClr val="333399"/>
              </a:solidFill>
              <a:ea typeface="MS PGothic" charset="0"/>
            </a:endParaRPr>
          </a:p>
        </p:txBody>
      </p:sp>
      <p:sp>
        <p:nvSpPr>
          <p:cNvPr id="3" name="Content Placeholder 2"/>
          <p:cNvSpPr>
            <a:spLocks noGrp="1"/>
          </p:cNvSpPr>
          <p:nvPr>
            <p:ph idx="1"/>
          </p:nvPr>
        </p:nvSpPr>
        <p:spPr>
          <a:xfrm>
            <a:off x="457200" y="1600200"/>
            <a:ext cx="8229600" cy="4525963"/>
          </a:xfrm>
        </p:spPr>
        <p:txBody>
          <a:bodyPr/>
          <a:lstStyle/>
          <a:p>
            <a:pPr>
              <a:defRPr/>
            </a:pPr>
            <a:r>
              <a:rPr lang="en-US" dirty="0" smtClean="0">
                <a:solidFill>
                  <a:srgbClr val="CC3300"/>
                </a:solidFill>
                <a:latin typeface="Arial" pitchFamily="34" charset="0"/>
                <a:cs typeface="ＭＳ Ｐゴシック" charset="0"/>
              </a:rPr>
              <a:t>EHR: </a:t>
            </a:r>
            <a:r>
              <a:rPr lang="en-US" dirty="0" smtClean="0">
                <a:solidFill>
                  <a:srgbClr val="CC0000"/>
                </a:solidFill>
                <a:latin typeface="Arial" pitchFamily="34" charset="0"/>
                <a:cs typeface="ＭＳ Ｐゴシック" charset="0"/>
              </a:rPr>
              <a:t>Major Driver of Dissatisfaction</a:t>
            </a:r>
          </a:p>
          <a:p>
            <a:pPr lvl="1">
              <a:defRPr/>
            </a:pPr>
            <a:r>
              <a:rPr lang="en-US" dirty="0" smtClean="0">
                <a:solidFill>
                  <a:srgbClr val="000000"/>
                </a:solidFill>
                <a:latin typeface="Arial" pitchFamily="34" charset="0"/>
                <a:cs typeface="ＭＳ Ｐゴシック" charset="0"/>
              </a:rPr>
              <a:t>Too much time per task, clerical</a:t>
            </a:r>
          </a:p>
          <a:p>
            <a:pPr lvl="1">
              <a:defRPr/>
            </a:pPr>
            <a:r>
              <a:rPr lang="en-US" dirty="0" smtClean="0">
                <a:solidFill>
                  <a:srgbClr val="000000"/>
                </a:solidFill>
                <a:latin typeface="Arial" pitchFamily="34" charset="0"/>
                <a:cs typeface="ＭＳ Ｐゴシック" charset="0"/>
              </a:rPr>
              <a:t>↓ Face-to-face time</a:t>
            </a:r>
          </a:p>
          <a:p>
            <a:pPr lvl="1">
              <a:defRPr/>
            </a:pPr>
            <a:r>
              <a:rPr lang="en-US" dirty="0">
                <a:solidFill>
                  <a:srgbClr val="000000"/>
                </a:solidFill>
                <a:latin typeface="Arial" pitchFamily="34" charset="0"/>
                <a:cs typeface="ＭＳ Ｐゴシック" charset="0"/>
              </a:rPr>
              <a:t>↓ Q</a:t>
            </a:r>
            <a:r>
              <a:rPr lang="en-US" dirty="0" smtClean="0">
                <a:solidFill>
                  <a:srgbClr val="000000"/>
                </a:solidFill>
                <a:latin typeface="Arial" pitchFamily="34" charset="0"/>
                <a:cs typeface="ＭＳ Ｐゴシック" charset="0"/>
              </a:rPr>
              <a:t>uality of visit note</a:t>
            </a:r>
          </a:p>
        </p:txBody>
      </p:sp>
      <p:pic>
        <p:nvPicPr>
          <p:cNvPr id="26419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4751387"/>
            <a:ext cx="15240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4610100"/>
            <a:ext cx="2971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0" y="6374853"/>
            <a:ext cx="5791200" cy="864147"/>
          </a:xfrm>
          <a:prstGeom prst="rect">
            <a:avLst/>
          </a:prstGeom>
          <a:noFill/>
        </p:spPr>
        <p:txBody>
          <a:bodyPr wrap="square" rtlCol="0">
            <a:spAutoFit/>
          </a:bodyPr>
          <a:lstStyle/>
          <a:p>
            <a:r>
              <a:rPr lang="en-US" sz="1800" dirty="0">
                <a:solidFill>
                  <a:schemeClr val="accent6"/>
                </a:solidFill>
                <a:hlinkClick r:id="rId5"/>
              </a:rPr>
              <a:t>http://www.rand.org/news/press/2013/10/09.html</a:t>
            </a:r>
            <a:endParaRPr lang="en-US" sz="1800" dirty="0">
              <a:solidFill>
                <a:schemeClr val="accent6"/>
              </a:solidFill>
              <a:latin typeface="Arial" pitchFamily="34" charset="0"/>
            </a:endParaRPr>
          </a:p>
          <a:p>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3749" y="4699000"/>
            <a:ext cx="2048933" cy="1536700"/>
          </a:xfrm>
          <a:prstGeom prst="rect">
            <a:avLst/>
          </a:prstGeom>
        </p:spPr>
      </p:pic>
    </p:spTree>
    <p:extLst>
      <p:ext uri="{BB962C8B-B14F-4D97-AF65-F5344CB8AC3E}">
        <p14:creationId xmlns:p14="http://schemas.microsoft.com/office/powerpoint/2010/main" val="2322416112"/>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336268"/>
            <a:ext cx="3733800" cy="369332"/>
          </a:xfrm>
          <a:prstGeom prst="rect">
            <a:avLst/>
          </a:prstGeom>
          <a:noFill/>
        </p:spPr>
        <p:txBody>
          <a:bodyPr wrap="square" rtlCol="0">
            <a:spAutoFit/>
          </a:bodyPr>
          <a:lstStyle/>
          <a:p>
            <a:r>
              <a:rPr lang="en-US" dirty="0" smtClean="0"/>
              <a:t>JGIM 2014 29(Supple 2):S555-62</a:t>
            </a:r>
            <a:endParaRPr lang="en-US" dirty="0"/>
          </a:p>
        </p:txBody>
      </p:sp>
      <p:pic>
        <p:nvPicPr>
          <p:cNvPr id="6" name="Picture 5"/>
          <p:cNvPicPr>
            <a:picLocks noChangeAspect="1"/>
          </p:cNvPicPr>
          <p:nvPr/>
        </p:nvPicPr>
        <p:blipFill>
          <a:blip r:embed="rId2"/>
          <a:stretch>
            <a:fillRect/>
          </a:stretch>
        </p:blipFill>
        <p:spPr>
          <a:xfrm>
            <a:off x="838200" y="1136073"/>
            <a:ext cx="8305800" cy="5091020"/>
          </a:xfrm>
          <a:prstGeom prst="rect">
            <a:avLst/>
          </a:prstGeom>
        </p:spPr>
      </p:pic>
      <p:sp>
        <p:nvSpPr>
          <p:cNvPr id="8" name="Title 1"/>
          <p:cNvSpPr>
            <a:spLocks noGrp="1"/>
          </p:cNvSpPr>
          <p:nvPr>
            <p:ph type="title"/>
          </p:nvPr>
        </p:nvSpPr>
        <p:spPr>
          <a:xfrm>
            <a:off x="304800" y="274638"/>
            <a:ext cx="8534400" cy="1143000"/>
          </a:xfrm>
        </p:spPr>
        <p:txBody>
          <a:bodyPr/>
          <a:lstStyle/>
          <a:p>
            <a:pPr marL="342900" indent="-342900"/>
            <a:r>
              <a:rPr lang="en-US" b="1" dirty="0" smtClean="0">
                <a:solidFill>
                  <a:srgbClr val="333399"/>
                </a:solidFill>
                <a:ea typeface="MS PGothic" charset="0"/>
              </a:rPr>
              <a:t>Top 3 of 4 PC Challenges: </a:t>
            </a:r>
            <a:r>
              <a:rPr lang="en-US" b="1" dirty="0" smtClean="0">
                <a:solidFill>
                  <a:srgbClr val="CC0000"/>
                </a:solidFill>
                <a:ea typeface="MS PGothic" charset="0"/>
              </a:rPr>
              <a:t>EHR</a:t>
            </a:r>
            <a:endParaRPr lang="en-US" dirty="0">
              <a:solidFill>
                <a:srgbClr val="CC0000"/>
              </a:solidFill>
              <a:ea typeface="MS PGothic" charset="0"/>
            </a:endParaRPr>
          </a:p>
        </p:txBody>
      </p:sp>
      <p:sp>
        <p:nvSpPr>
          <p:cNvPr id="9" name="TextBox 8"/>
          <p:cNvSpPr txBox="1"/>
          <p:nvPr/>
        </p:nvSpPr>
        <p:spPr>
          <a:xfrm>
            <a:off x="152400" y="152400"/>
            <a:ext cx="3733800" cy="369332"/>
          </a:xfrm>
          <a:prstGeom prst="rect">
            <a:avLst/>
          </a:prstGeom>
          <a:noFill/>
        </p:spPr>
        <p:txBody>
          <a:bodyPr wrap="square" rtlCol="0">
            <a:spAutoFit/>
          </a:bodyPr>
          <a:lstStyle/>
          <a:p>
            <a:r>
              <a:rPr lang="en-US" dirty="0" smtClean="0">
                <a:solidFill>
                  <a:schemeClr val="bg2"/>
                </a:solidFill>
              </a:rPr>
              <a:t>VA</a:t>
            </a:r>
            <a:endParaRPr lang="en-US" dirty="0">
              <a:solidFill>
                <a:schemeClr val="bg2"/>
              </a:solidFill>
            </a:endParaRPr>
          </a:p>
        </p:txBody>
      </p:sp>
      <p:sp>
        <p:nvSpPr>
          <p:cNvPr id="10" name="Rectangle 9"/>
          <p:cNvSpPr/>
          <p:nvPr/>
        </p:nvSpPr>
        <p:spPr>
          <a:xfrm>
            <a:off x="1828800" y="1905000"/>
            <a:ext cx="6019800" cy="1524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28800" y="1746066"/>
            <a:ext cx="6238268" cy="15893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36890" y="2347770"/>
            <a:ext cx="5630710" cy="16683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304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defRPr/>
            </a:pPr>
            <a:r>
              <a:rPr lang="en-US" dirty="0" smtClean="0">
                <a:solidFill>
                  <a:schemeClr val="accent6"/>
                </a:solidFill>
              </a:rPr>
              <a:t>↑ EHR Functions </a:t>
            </a:r>
            <a:r>
              <a:rPr lang="en-US" dirty="0" smtClean="0">
                <a:solidFill>
                  <a:schemeClr val="accent6"/>
                </a:solidFill>
                <a:sym typeface="Wingdings" pitchFamily="2" charset="2"/>
              </a:rPr>
              <a:t> MD Burnout    </a:t>
            </a:r>
            <a:r>
              <a:rPr lang="en-US" sz="2800" dirty="0" smtClean="0">
                <a:solidFill>
                  <a:schemeClr val="accent6"/>
                </a:solidFill>
                <a:sym typeface="Wingdings" pitchFamily="2" charset="2"/>
              </a:rPr>
              <a:t>and intent to leave practice</a:t>
            </a:r>
            <a:endParaRPr lang="en-US" sz="2800" dirty="0">
              <a:solidFill>
                <a:schemeClr val="accent6"/>
              </a:solidFill>
            </a:endParaRPr>
          </a:p>
        </p:txBody>
      </p:sp>
      <p:pic>
        <p:nvPicPr>
          <p:cNvPr id="16691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r="-19232"/>
          <a:stretch>
            <a:fillRect/>
          </a:stretch>
        </p:blipFill>
        <p:spPr bwMode="auto">
          <a:xfrm>
            <a:off x="533400" y="2171700"/>
            <a:ext cx="10167938"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68291" name="TextBox 3"/>
          <p:cNvSpPr txBox="1">
            <a:spLocks noChangeArrowheads="1"/>
          </p:cNvSpPr>
          <p:nvPr/>
        </p:nvSpPr>
        <p:spPr bwMode="auto">
          <a:xfrm>
            <a:off x="685800" y="6019800"/>
            <a:ext cx="84582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FFFF66"/>
                </a:solidFill>
                <a:latin typeface="Garamond" charset="0"/>
                <a:ea typeface="MS PGothic" charset="0"/>
                <a:cs typeface="MS PGothic" charset="0"/>
              </a:defRPr>
            </a:lvl1pPr>
            <a:lvl2pPr marL="742950" indent="-285750" eaLnBrk="0" hangingPunct="0">
              <a:defRPr sz="4000" b="1">
                <a:solidFill>
                  <a:srgbClr val="FFFF66"/>
                </a:solidFill>
                <a:latin typeface="Garamond" charset="0"/>
                <a:ea typeface="MS PGothic" charset="0"/>
                <a:cs typeface="MS PGothic" charset="0"/>
              </a:defRPr>
            </a:lvl2pPr>
            <a:lvl3pPr eaLnBrk="0" hangingPunct="0">
              <a:defRPr sz="4000" b="1">
                <a:solidFill>
                  <a:srgbClr val="FFFF66"/>
                </a:solidFill>
                <a:latin typeface="Garamond" charset="0"/>
                <a:ea typeface="MS PGothic" charset="0"/>
                <a:cs typeface="MS PGothic" charset="0"/>
              </a:defRPr>
            </a:lvl3pPr>
            <a:lvl4pPr marL="1600200" indent="-228600" eaLnBrk="0" hangingPunct="0">
              <a:defRPr sz="4000" b="1">
                <a:solidFill>
                  <a:srgbClr val="FFFF66"/>
                </a:solidFill>
                <a:latin typeface="Garamond" charset="0"/>
                <a:ea typeface="MS PGothic" charset="0"/>
                <a:cs typeface="MS PGothic" charset="0"/>
              </a:defRPr>
            </a:lvl4pPr>
            <a:lvl5pPr marL="2057400" indent="-228600" eaLnBrk="0" hangingPunct="0">
              <a:defRPr sz="4000" b="1">
                <a:solidFill>
                  <a:srgbClr val="FFFF66"/>
                </a:solidFill>
                <a:latin typeface="Garamond" charset="0"/>
                <a:ea typeface="MS PGothic" charset="0"/>
                <a:cs typeface="MS PGothic" charset="0"/>
              </a:defRPr>
            </a:lvl5pPr>
            <a:lvl6pPr marL="25146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6pPr>
            <a:lvl7pPr marL="29718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7pPr>
            <a:lvl8pPr marL="34290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8pPr>
            <a:lvl9pPr marL="38862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9pPr>
          </a:lstStyle>
          <a:p>
            <a:pPr marL="0" lvl="2" eaLnBrk="1" hangingPunct="1"/>
            <a:r>
              <a:rPr lang="en-US" sz="2400" b="0" u="sng">
                <a:solidFill>
                  <a:schemeClr val="tx1"/>
                </a:solidFill>
                <a:hlinkClick r:id="rId3"/>
              </a:rPr>
              <a:t>http://jamia.bmj.com/content/early/2013/09/04/amiajnl-2013-001875.short?rss=1</a:t>
            </a:r>
            <a:endParaRPr lang="en-US" sz="2400" b="0">
              <a:solidFill>
                <a:schemeClr val="tx1"/>
              </a:solidFill>
            </a:endParaRPr>
          </a:p>
          <a:p>
            <a:pPr eaLnBrk="1" hangingPunct="1"/>
            <a:endParaRPr lang="en-US"/>
          </a:p>
        </p:txBody>
      </p:sp>
      <p:sp>
        <p:nvSpPr>
          <p:cNvPr id="268292" name="TextBox 6"/>
          <p:cNvSpPr txBox="1">
            <a:spLocks noChangeArrowheads="1"/>
          </p:cNvSpPr>
          <p:nvPr/>
        </p:nvSpPr>
        <p:spPr bwMode="auto">
          <a:xfrm>
            <a:off x="762000" y="3789363"/>
            <a:ext cx="7239000" cy="706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FFFF66"/>
                </a:solidFill>
                <a:latin typeface="Garamond" charset="0"/>
                <a:ea typeface="MS PGothic" charset="0"/>
                <a:cs typeface="MS PGothic" charset="0"/>
              </a:defRPr>
            </a:lvl1pPr>
            <a:lvl2pPr marL="742950" indent="-285750" eaLnBrk="0" hangingPunct="0">
              <a:defRPr sz="4000" b="1">
                <a:solidFill>
                  <a:srgbClr val="FFFF66"/>
                </a:solidFill>
                <a:latin typeface="Garamond" charset="0"/>
                <a:ea typeface="MS PGothic" charset="0"/>
                <a:cs typeface="MS PGothic" charset="0"/>
              </a:defRPr>
            </a:lvl2pPr>
            <a:lvl3pPr marL="1143000" indent="-228600" eaLnBrk="0" hangingPunct="0">
              <a:defRPr sz="4000" b="1">
                <a:solidFill>
                  <a:srgbClr val="FFFF66"/>
                </a:solidFill>
                <a:latin typeface="Garamond" charset="0"/>
                <a:ea typeface="MS PGothic" charset="0"/>
                <a:cs typeface="MS PGothic" charset="0"/>
              </a:defRPr>
            </a:lvl3pPr>
            <a:lvl4pPr marL="1600200" indent="-228600" eaLnBrk="0" hangingPunct="0">
              <a:defRPr sz="4000" b="1">
                <a:solidFill>
                  <a:srgbClr val="FFFF66"/>
                </a:solidFill>
                <a:latin typeface="Garamond" charset="0"/>
                <a:ea typeface="MS PGothic" charset="0"/>
                <a:cs typeface="MS PGothic" charset="0"/>
              </a:defRPr>
            </a:lvl4pPr>
            <a:lvl5pPr marL="2057400" indent="-228600" eaLnBrk="0" hangingPunct="0">
              <a:defRPr sz="4000" b="1">
                <a:solidFill>
                  <a:srgbClr val="FFFF66"/>
                </a:solidFill>
                <a:latin typeface="Garamond" charset="0"/>
                <a:ea typeface="MS PGothic" charset="0"/>
                <a:cs typeface="MS PGothic" charset="0"/>
              </a:defRPr>
            </a:lvl5pPr>
            <a:lvl6pPr marL="25146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6pPr>
            <a:lvl7pPr marL="29718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7pPr>
            <a:lvl8pPr marL="34290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8pPr>
            <a:lvl9pPr marL="38862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9pPr>
          </a:lstStyle>
          <a:p>
            <a:pPr eaLnBrk="1" hangingPunct="1"/>
            <a:endParaRPr lang="en-US"/>
          </a:p>
        </p:txBody>
      </p:sp>
      <p:sp>
        <p:nvSpPr>
          <p:cNvPr id="268293" name="TextBox 5"/>
          <p:cNvSpPr txBox="1">
            <a:spLocks noChangeArrowheads="1"/>
          </p:cNvSpPr>
          <p:nvPr/>
        </p:nvSpPr>
        <p:spPr bwMode="auto">
          <a:xfrm>
            <a:off x="762000" y="3767138"/>
            <a:ext cx="80010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rgbClr val="FFFF66"/>
                </a:solidFill>
                <a:latin typeface="Garamond" charset="0"/>
                <a:ea typeface="MS PGothic" charset="0"/>
                <a:cs typeface="MS PGothic" charset="0"/>
              </a:defRPr>
            </a:lvl1pPr>
            <a:lvl2pPr marL="742950" indent="-285750" eaLnBrk="0" hangingPunct="0">
              <a:defRPr sz="4000" b="1">
                <a:solidFill>
                  <a:srgbClr val="FFFF66"/>
                </a:solidFill>
                <a:latin typeface="Garamond" charset="0"/>
                <a:ea typeface="MS PGothic" charset="0"/>
                <a:cs typeface="MS PGothic" charset="0"/>
              </a:defRPr>
            </a:lvl2pPr>
            <a:lvl3pPr marL="1143000" indent="-228600" eaLnBrk="0" hangingPunct="0">
              <a:defRPr sz="4000" b="1">
                <a:solidFill>
                  <a:srgbClr val="FFFF66"/>
                </a:solidFill>
                <a:latin typeface="Garamond" charset="0"/>
                <a:ea typeface="MS PGothic" charset="0"/>
                <a:cs typeface="MS PGothic" charset="0"/>
              </a:defRPr>
            </a:lvl3pPr>
            <a:lvl4pPr marL="1600200" indent="-228600" eaLnBrk="0" hangingPunct="0">
              <a:defRPr sz="4000" b="1">
                <a:solidFill>
                  <a:srgbClr val="FFFF66"/>
                </a:solidFill>
                <a:latin typeface="Garamond" charset="0"/>
                <a:ea typeface="MS PGothic" charset="0"/>
                <a:cs typeface="MS PGothic" charset="0"/>
              </a:defRPr>
            </a:lvl4pPr>
            <a:lvl5pPr marL="2057400" indent="-228600" eaLnBrk="0" hangingPunct="0">
              <a:defRPr sz="4000" b="1">
                <a:solidFill>
                  <a:srgbClr val="FFFF66"/>
                </a:solidFill>
                <a:latin typeface="Garamond" charset="0"/>
                <a:ea typeface="MS PGothic" charset="0"/>
                <a:cs typeface="MS PGothic" charset="0"/>
              </a:defRPr>
            </a:lvl5pPr>
            <a:lvl6pPr marL="25146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6pPr>
            <a:lvl7pPr marL="29718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7pPr>
            <a:lvl8pPr marL="34290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8pPr>
            <a:lvl9pPr marL="38862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9pPr>
          </a:lstStyle>
          <a:p>
            <a:pPr eaLnBrk="1" hangingPunct="1"/>
            <a:r>
              <a:rPr lang="en-US" sz="2400">
                <a:solidFill>
                  <a:srgbClr val="BFBFBF"/>
                </a:solidFill>
              </a:rPr>
              <a:t>Fn’s: e-mail, order entry, alerts, reminders, e-communication with colleagues</a:t>
            </a:r>
          </a:p>
        </p:txBody>
      </p:sp>
      <p:sp>
        <p:nvSpPr>
          <p:cNvPr id="8" name="TextBox 7"/>
          <p:cNvSpPr txBox="1"/>
          <p:nvPr/>
        </p:nvSpPr>
        <p:spPr>
          <a:xfrm>
            <a:off x="152400" y="76200"/>
            <a:ext cx="5943600" cy="369888"/>
          </a:xfrm>
          <a:prstGeom prst="rect">
            <a:avLst/>
          </a:prstGeom>
          <a:noFill/>
        </p:spPr>
        <p:txBody>
          <a:bodyPr>
            <a:spAutoFit/>
          </a:bodyPr>
          <a:lstStyle/>
          <a:p>
            <a:pPr>
              <a:lnSpc>
                <a:spcPct val="100000"/>
              </a:lnSpc>
              <a:defRPr/>
            </a:pPr>
            <a:r>
              <a:rPr lang="en-US" sz="1800" b="0" dirty="0">
                <a:solidFill>
                  <a:srgbClr val="000000"/>
                </a:solidFill>
                <a:latin typeface="Arial" charset="0"/>
                <a:ea typeface="+mn-ea"/>
                <a:cs typeface="+mn-cs"/>
              </a:rPr>
              <a:t>JAMIA 2013</a:t>
            </a:r>
            <a:r>
              <a:rPr lang="en-US" sz="1800" b="0" i="1" dirty="0">
                <a:solidFill>
                  <a:srgbClr val="000000"/>
                </a:solidFill>
                <a:latin typeface="Arial" charset="0"/>
                <a:ea typeface="+mn-ea"/>
                <a:cs typeface="+mn-cs"/>
              </a:rPr>
              <a:t> </a:t>
            </a:r>
            <a:endParaRPr lang="en-US" sz="1800" b="0" dirty="0">
              <a:solidFill>
                <a:srgbClr val="000000"/>
              </a:solidFill>
              <a:latin typeface="Arial" charset="0"/>
              <a:ea typeface="+mn-ea"/>
              <a:cs typeface="+mn-cs"/>
            </a:endParaRPr>
          </a:p>
        </p:txBody>
      </p:sp>
      <p:sp>
        <p:nvSpPr>
          <p:cNvPr id="9" name="TextBox 8"/>
          <p:cNvSpPr txBox="1"/>
          <p:nvPr/>
        </p:nvSpPr>
        <p:spPr>
          <a:xfrm>
            <a:off x="152400" y="6074658"/>
            <a:ext cx="381000" cy="630942"/>
          </a:xfrm>
          <a:prstGeom prst="rect">
            <a:avLst/>
          </a:prstGeom>
          <a:noFill/>
        </p:spPr>
        <p:txBody>
          <a:bodyPr wrap="square" rtlCol="0">
            <a:spAutoFit/>
          </a:bodyPr>
          <a:lstStyle/>
          <a:p>
            <a:r>
              <a:rPr lang="en-US" dirty="0">
                <a:solidFill>
                  <a:schemeClr val="bg1">
                    <a:lumMod val="50000"/>
                  </a:schemeClr>
                </a:solidFill>
              </a:rPr>
              <a:t>4</a:t>
            </a:r>
          </a:p>
        </p:txBody>
      </p:sp>
    </p:spTree>
    <p:extLst>
      <p:ext uri="{BB962C8B-B14F-4D97-AF65-F5344CB8AC3E}">
        <p14:creationId xmlns:p14="http://schemas.microsoft.com/office/powerpoint/2010/main" val="1677680400"/>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985" name="Rectangle 2"/>
          <p:cNvSpPr>
            <a:spLocks noGrp="1" noRot="1" noChangeArrowheads="1"/>
          </p:cNvSpPr>
          <p:nvPr>
            <p:ph type="title"/>
          </p:nvPr>
        </p:nvSpPr>
        <p:spPr/>
        <p:txBody>
          <a:bodyPr/>
          <a:lstStyle/>
          <a:p>
            <a:pPr eaLnBrk="1" hangingPunct="1"/>
            <a:endParaRPr lang="en-US"/>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457200" y="1600200"/>
            <a:ext cx="8229600" cy="4525963"/>
          </a:xfrm>
        </p:spPr>
      </p:pic>
      <p:sp>
        <p:nvSpPr>
          <p:cNvPr id="5098500" name="Rectangle 4"/>
          <p:cNvSpPr>
            <a:spLocks noChangeArrowheads="1"/>
          </p:cNvSpPr>
          <p:nvPr/>
        </p:nvSpPr>
        <p:spPr bwMode="auto">
          <a:xfrm>
            <a:off x="-304800" y="-228600"/>
            <a:ext cx="9677400" cy="7315200"/>
          </a:xfrm>
          <a:prstGeom prst="rect">
            <a:avLst/>
          </a:prstGeom>
          <a:solidFill>
            <a:schemeClr val="tx1">
              <a:lumMod val="95000"/>
              <a:lumOff val="5000"/>
            </a:schemeClr>
          </a:solidFill>
          <a:ln w="57150" algn="ctr">
            <a:noFill/>
            <a:miter lim="800000"/>
            <a:headEnd/>
            <a:tailEnd/>
          </a:ln>
          <a:effectLst/>
        </p:spPr>
        <p:txBody>
          <a:bodyPr wrap="none" anchor="ctr"/>
          <a:lstStyle/>
          <a:p>
            <a:pPr>
              <a:defRPr/>
            </a:pPr>
            <a:endParaRPr lang="en-US" dirty="0">
              <a:solidFill>
                <a:srgbClr val="000000"/>
              </a:solidFill>
              <a:effectLst>
                <a:outerShdw blurRad="38100" dist="38100" dir="2700000" algn="tl">
                  <a:srgbClr val="000000">
                    <a:alpha val="43137"/>
                  </a:srgbClr>
                </a:outerShdw>
              </a:effectLst>
            </a:endParaRPr>
          </a:p>
        </p:txBody>
      </p:sp>
      <p:sp>
        <p:nvSpPr>
          <p:cNvPr id="5098501" name="Text Box 5"/>
          <p:cNvSpPr txBox="1">
            <a:spLocks noChangeArrowheads="1"/>
          </p:cNvSpPr>
          <p:nvPr/>
        </p:nvSpPr>
        <p:spPr bwMode="auto">
          <a:xfrm>
            <a:off x="1219200" y="1310818"/>
            <a:ext cx="7620000" cy="4708982"/>
          </a:xfrm>
          <a:prstGeom prst="rect">
            <a:avLst/>
          </a:prstGeom>
          <a:solidFill>
            <a:schemeClr val="tx1">
              <a:lumMod val="95000"/>
              <a:lumOff val="5000"/>
            </a:schemeClr>
          </a:solidFill>
          <a:ln w="28575" algn="ctr">
            <a:solidFill>
              <a:schemeClr val="tx1"/>
            </a:solidFill>
            <a:miter lim="800000"/>
            <a:headEnd/>
            <a:tailEnd/>
          </a:ln>
          <a:effectLst/>
        </p:spPr>
        <p:txBody>
          <a:bodyPr>
            <a:spAutoFit/>
          </a:bodyPr>
          <a:lstStyle/>
          <a:p>
            <a:r>
              <a:rPr lang="en-US" sz="3200" b="0" dirty="0" smtClean="0">
                <a:solidFill>
                  <a:srgbClr val="FFFFFF"/>
                </a:solidFill>
                <a:latin typeface="Garamond"/>
                <a:cs typeface="Garamond"/>
              </a:rPr>
              <a:t>“I am </a:t>
            </a:r>
            <a:r>
              <a:rPr lang="en-US" sz="3200" b="0" dirty="0">
                <a:solidFill>
                  <a:srgbClr val="FFFFFF"/>
                </a:solidFill>
                <a:latin typeface="Garamond"/>
                <a:cs typeface="Garamond"/>
              </a:rPr>
              <a:t>no longer a physician but the data manager, data entry clerk and steno girl. </a:t>
            </a:r>
            <a:r>
              <a:rPr lang="en-US" sz="3200" b="0" dirty="0">
                <a:solidFill>
                  <a:schemeClr val="bg1">
                    <a:lumMod val="50000"/>
                  </a:schemeClr>
                </a:solidFill>
                <a:latin typeface="Garamond"/>
                <a:cs typeface="Garamond"/>
              </a:rPr>
              <a:t>I am frustrated, unhappy and I am unable to do my best in caring for my </a:t>
            </a:r>
            <a:r>
              <a:rPr lang="en-US" sz="3200" b="0" dirty="0" smtClean="0">
                <a:solidFill>
                  <a:schemeClr val="bg1">
                    <a:lumMod val="50000"/>
                  </a:schemeClr>
                </a:solidFill>
                <a:latin typeface="Garamond"/>
                <a:cs typeface="Garamond"/>
              </a:rPr>
              <a:t>patients.</a:t>
            </a:r>
            <a:r>
              <a:rPr lang="en-US" sz="3200" b="0" dirty="0" smtClean="0">
                <a:solidFill>
                  <a:srgbClr val="FFFFFF"/>
                </a:solidFill>
                <a:latin typeface="Garamond"/>
                <a:cs typeface="Garamond"/>
              </a:rPr>
              <a:t> </a:t>
            </a:r>
            <a:r>
              <a:rPr lang="en-US" sz="3200" b="0" dirty="0">
                <a:solidFill>
                  <a:srgbClr val="FFFFFF"/>
                </a:solidFill>
                <a:latin typeface="Garamond"/>
                <a:cs typeface="Garamond"/>
              </a:rPr>
              <a:t>I became a doctor to take care of patients. I have become the typist.” </a:t>
            </a:r>
          </a:p>
          <a:p>
            <a:endParaRPr lang="en-US" sz="3600" b="0" dirty="0" smtClean="0">
              <a:solidFill>
                <a:srgbClr val="FFFFFF"/>
              </a:solidFill>
              <a:latin typeface="Bookman Old Style"/>
              <a:cs typeface="Bookman Old Style"/>
            </a:endParaRPr>
          </a:p>
          <a:p>
            <a:r>
              <a:rPr lang="en-US" sz="3600" b="0" dirty="0">
                <a:solidFill>
                  <a:srgbClr val="FFFFFF"/>
                </a:solidFill>
                <a:latin typeface="Bookman Old Style"/>
                <a:cs typeface="Bookman Old Style"/>
              </a:rPr>
              <a:t>	</a:t>
            </a:r>
            <a:r>
              <a:rPr lang="en-US" sz="3600" b="0" dirty="0" smtClean="0">
                <a:solidFill>
                  <a:srgbClr val="FFFFFF"/>
                </a:solidFill>
                <a:latin typeface="Bookman Old Style"/>
                <a:cs typeface="Bookman Old Style"/>
              </a:rPr>
              <a:t>	</a:t>
            </a:r>
            <a:r>
              <a:rPr lang="en-US" sz="2000" b="0" dirty="0" smtClean="0">
                <a:solidFill>
                  <a:srgbClr val="A6A6A6"/>
                </a:solidFill>
                <a:latin typeface="Bookman Old Style"/>
                <a:cs typeface="Bookman Old Style"/>
              </a:rPr>
              <a:t>physician, Boston 2013</a:t>
            </a:r>
            <a:endParaRPr lang="en-US" sz="2000" b="0" dirty="0">
              <a:solidFill>
                <a:srgbClr val="A6A6A6"/>
              </a:solidFill>
              <a:latin typeface="Bookman Old Style"/>
              <a:cs typeface="Bookman Old Style"/>
            </a:endParaRPr>
          </a:p>
          <a:p>
            <a:endParaRPr lang="en-US" sz="3600" dirty="0">
              <a:solidFill>
                <a:srgbClr val="FFFFFF"/>
              </a:solidFill>
              <a:latin typeface="Bookman Old Style"/>
              <a:cs typeface="Bookman Old Style"/>
            </a:endParaRPr>
          </a:p>
        </p:txBody>
      </p:sp>
      <p:sp>
        <p:nvSpPr>
          <p:cNvPr id="553989" name="Rectangle 6"/>
          <p:cNvSpPr>
            <a:spLocks noChangeArrowheads="1"/>
          </p:cNvSpPr>
          <p:nvPr/>
        </p:nvSpPr>
        <p:spPr bwMode="auto">
          <a:xfrm>
            <a:off x="0" y="25042813"/>
            <a:ext cx="2571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a:solidFill>
                <a:srgbClr val="000000"/>
              </a:solidFill>
            </a:endParaRPr>
          </a:p>
          <a:p>
            <a:pPr eaLnBrk="0" hangingPunct="0"/>
            <a:r>
              <a:rPr lang="en-US">
                <a:solidFill>
                  <a:srgbClr val="000000"/>
                </a:solidFill>
                <a:latin typeface="inherit" charset="0"/>
              </a:rPr>
              <a:t> </a:t>
            </a:r>
          </a:p>
          <a:p>
            <a:pPr eaLnBrk="0" hangingPunct="0">
              <a:buFontTx/>
              <a:buAutoNum type="arabicPeriod"/>
            </a:pPr>
            <a:r>
              <a:rPr lang="en-US" i="1">
                <a:solidFill>
                  <a:srgbClr val="3A8075"/>
                </a:solidFill>
                <a:latin typeface="inherit" charset="0"/>
              </a:rPr>
              <a:t> </a:t>
            </a:r>
            <a:endParaRPr lang="en-US" sz="900">
              <a:solidFill>
                <a:srgbClr val="000000"/>
              </a:solidFill>
              <a:latin typeface="inherit" charset="0"/>
            </a:endParaRPr>
          </a:p>
          <a:p>
            <a:pPr eaLnBrk="0" hangingPunct="0"/>
            <a:endParaRPr lang="en-US">
              <a:solidFill>
                <a:srgbClr val="000000"/>
              </a:solidFill>
            </a:endParaRPr>
          </a:p>
        </p:txBody>
      </p:sp>
      <p:sp>
        <p:nvSpPr>
          <p:cNvPr id="553990" name="Rectangle 7"/>
          <p:cNvSpPr>
            <a:spLocks noChangeArrowheads="1"/>
          </p:cNvSpPr>
          <p:nvPr/>
        </p:nvSpPr>
        <p:spPr bwMode="auto">
          <a:xfrm>
            <a:off x="0" y="25042813"/>
            <a:ext cx="2571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a:solidFill>
                <a:srgbClr val="000000"/>
              </a:solidFill>
            </a:endParaRPr>
          </a:p>
          <a:p>
            <a:pPr eaLnBrk="0" hangingPunct="0"/>
            <a:r>
              <a:rPr lang="en-US">
                <a:solidFill>
                  <a:srgbClr val="000000"/>
                </a:solidFill>
                <a:latin typeface="inherit" charset="0"/>
              </a:rPr>
              <a:t> </a:t>
            </a:r>
          </a:p>
          <a:p>
            <a:pPr eaLnBrk="0" hangingPunct="0">
              <a:buFontTx/>
              <a:buAutoNum type="arabicPeriod"/>
            </a:pPr>
            <a:r>
              <a:rPr lang="en-US" i="1">
                <a:solidFill>
                  <a:srgbClr val="3A8075"/>
                </a:solidFill>
                <a:latin typeface="inherit" charset="0"/>
              </a:rPr>
              <a:t> </a:t>
            </a:r>
            <a:endParaRPr lang="en-US" sz="900">
              <a:solidFill>
                <a:srgbClr val="000000"/>
              </a:solidFill>
              <a:latin typeface="inherit" charset="0"/>
            </a:endParaRPr>
          </a:p>
          <a:p>
            <a:pPr eaLnBrk="0" hangingPunct="0"/>
            <a:endParaRPr lang="en-US">
              <a:solidFill>
                <a:srgbClr val="000000"/>
              </a:solidFill>
            </a:endParaRPr>
          </a:p>
        </p:txBody>
      </p:sp>
    </p:spTree>
    <p:extLst>
      <p:ext uri="{BB962C8B-B14F-4D97-AF65-F5344CB8AC3E}">
        <p14:creationId xmlns:p14="http://schemas.microsoft.com/office/powerpoint/2010/main" val="4274909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endParaRPr lang="en-US">
              <a:ea typeface="MS PGothic" charset="0"/>
            </a:endParaRPr>
          </a:p>
        </p:txBody>
      </p:sp>
      <p:sp>
        <p:nvSpPr>
          <p:cNvPr id="269314" name="Content Placeholder 2"/>
          <p:cNvSpPr>
            <a:spLocks noGrp="1"/>
          </p:cNvSpPr>
          <p:nvPr>
            <p:ph idx="1"/>
          </p:nvPr>
        </p:nvSpPr>
        <p:spPr>
          <a:xfrm>
            <a:off x="457200" y="1600200"/>
            <a:ext cx="8229600" cy="4525963"/>
          </a:xfrm>
        </p:spPr>
        <p:txBody>
          <a:bodyPr/>
          <a:lstStyle/>
          <a:p>
            <a:endParaRPr lang="en-US">
              <a:ea typeface="MS PGothic" charset="0"/>
            </a:endParaRPr>
          </a:p>
        </p:txBody>
      </p:sp>
      <p:grpSp>
        <p:nvGrpSpPr>
          <p:cNvPr id="269315" name="Group 3"/>
          <p:cNvGrpSpPr>
            <a:grpSpLocks/>
          </p:cNvGrpSpPr>
          <p:nvPr/>
        </p:nvGrpSpPr>
        <p:grpSpPr bwMode="auto">
          <a:xfrm>
            <a:off x="-1287463" y="-19050"/>
            <a:ext cx="11101388" cy="7427913"/>
            <a:chOff x="435932" y="2055530"/>
            <a:chExt cx="7115071" cy="4719323"/>
          </a:xfrm>
        </p:grpSpPr>
        <p:pic>
          <p:nvPicPr>
            <p:cNvPr id="215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932" y="5914502"/>
              <a:ext cx="7115071" cy="80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150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254" y="2055530"/>
              <a:ext cx="6555470" cy="47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sp>
        <p:nvSpPr>
          <p:cNvPr id="2" name="TextBox 1"/>
          <p:cNvSpPr txBox="1"/>
          <p:nvPr/>
        </p:nvSpPr>
        <p:spPr>
          <a:xfrm>
            <a:off x="304800" y="463550"/>
            <a:ext cx="8534400" cy="707886"/>
          </a:xfrm>
          <a:prstGeom prst="rect">
            <a:avLst/>
          </a:prstGeom>
          <a:solidFill>
            <a:schemeClr val="bg1">
              <a:lumMod val="65000"/>
            </a:schemeClr>
          </a:solidFill>
        </p:spPr>
        <p:txBody>
          <a:bodyPr wrap="square">
            <a:spAutoFit/>
          </a:bodyPr>
          <a:lstStyle>
            <a:lvl1pPr eaLnBrk="0" hangingPunct="0">
              <a:defRPr sz="4000" b="1">
                <a:solidFill>
                  <a:srgbClr val="FFFF66"/>
                </a:solidFill>
                <a:latin typeface="Garamond" charset="0"/>
                <a:ea typeface="MS PGothic" charset="0"/>
                <a:cs typeface="MS PGothic" charset="0"/>
              </a:defRPr>
            </a:lvl1pPr>
            <a:lvl2pPr marL="742950" indent="-285750" eaLnBrk="0" hangingPunct="0">
              <a:defRPr sz="4000" b="1">
                <a:solidFill>
                  <a:srgbClr val="FFFF66"/>
                </a:solidFill>
                <a:latin typeface="Garamond" charset="0"/>
                <a:ea typeface="MS PGothic" charset="0"/>
                <a:cs typeface="MS PGothic" charset="0"/>
              </a:defRPr>
            </a:lvl2pPr>
            <a:lvl3pPr marL="1143000" indent="-228600" eaLnBrk="0" hangingPunct="0">
              <a:defRPr sz="4000" b="1">
                <a:solidFill>
                  <a:srgbClr val="FFFF66"/>
                </a:solidFill>
                <a:latin typeface="Garamond" charset="0"/>
                <a:ea typeface="MS PGothic" charset="0"/>
                <a:cs typeface="MS PGothic" charset="0"/>
              </a:defRPr>
            </a:lvl3pPr>
            <a:lvl4pPr marL="1600200" indent="-228600" eaLnBrk="0" hangingPunct="0">
              <a:defRPr sz="4000" b="1">
                <a:solidFill>
                  <a:srgbClr val="FFFF66"/>
                </a:solidFill>
                <a:latin typeface="Garamond" charset="0"/>
                <a:ea typeface="MS PGothic" charset="0"/>
                <a:cs typeface="MS PGothic" charset="0"/>
              </a:defRPr>
            </a:lvl4pPr>
            <a:lvl5pPr marL="2057400" indent="-228600" eaLnBrk="0" hangingPunct="0">
              <a:defRPr sz="4000" b="1">
                <a:solidFill>
                  <a:srgbClr val="FFFF66"/>
                </a:solidFill>
                <a:latin typeface="Garamond" charset="0"/>
                <a:ea typeface="MS PGothic" charset="0"/>
                <a:cs typeface="MS PGothic" charset="0"/>
              </a:defRPr>
            </a:lvl5pPr>
            <a:lvl6pPr marL="25146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6pPr>
            <a:lvl7pPr marL="29718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7pPr>
            <a:lvl8pPr marL="34290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8pPr>
            <a:lvl9pPr marL="3886200" indent="-228600" eaLnBrk="0" fontAlgn="base" hangingPunct="0">
              <a:lnSpc>
                <a:spcPct val="85000"/>
              </a:lnSpc>
              <a:spcBef>
                <a:spcPct val="0"/>
              </a:spcBef>
              <a:spcAft>
                <a:spcPct val="0"/>
              </a:spcAft>
              <a:defRPr sz="4000" b="1">
                <a:solidFill>
                  <a:srgbClr val="FFFF66"/>
                </a:solidFill>
                <a:latin typeface="Garamond" charset="0"/>
                <a:ea typeface="MS PGothic" charset="0"/>
                <a:cs typeface="MS PGothic" charset="0"/>
              </a:defRPr>
            </a:lvl9pPr>
          </a:lstStyle>
          <a:p>
            <a:pPr eaLnBrk="1" hangingPunct="1">
              <a:defRPr/>
            </a:pPr>
            <a:r>
              <a:rPr lang="en-US" sz="2000" b="0" dirty="0" smtClean="0">
                <a:solidFill>
                  <a:schemeClr val="tx1"/>
                </a:solidFill>
                <a:latin typeface="Arial" charset="0"/>
                <a:cs typeface="Arial" charset="0"/>
              </a:rPr>
              <a:t>Working in clinic has become so painful that I have decided to leave my beloved patients—unbearable to think about. </a:t>
            </a:r>
          </a:p>
        </p:txBody>
      </p:sp>
    </p:spTree>
    <p:extLst>
      <p:ext uri="{BB962C8B-B14F-4D97-AF65-F5344CB8AC3E}">
        <p14:creationId xmlns:p14="http://schemas.microsoft.com/office/powerpoint/2010/main" val="37018390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26754" name="Rectangle 2"/>
          <p:cNvSpPr>
            <a:spLocks noGrp="1" noRot="1" noChangeArrowheads="1"/>
          </p:cNvSpPr>
          <p:nvPr>
            <p:ph type="title"/>
          </p:nvPr>
        </p:nvSpPr>
        <p:spPr/>
        <p:txBody>
          <a:bodyPr/>
          <a:lstStyle/>
          <a:p>
            <a:pPr eaLnBrk="1" hangingPunct="1">
              <a:defRPr/>
            </a:pPr>
            <a:endParaRPr lang="en-US" smtClean="0"/>
          </a:p>
        </p:txBody>
      </p:sp>
      <p:sp>
        <p:nvSpPr>
          <p:cNvPr id="4426755" name="Rectangle 3"/>
          <p:cNvSpPr>
            <a:spLocks noGrp="1" noChangeArrowheads="1"/>
          </p:cNvSpPr>
          <p:nvPr>
            <p:ph type="body" idx="1"/>
          </p:nvPr>
        </p:nvSpPr>
        <p:spPr/>
        <p:txBody>
          <a:bodyPr/>
          <a:lstStyle/>
          <a:p>
            <a:pPr eaLnBrk="1" hangingPunct="1">
              <a:defRPr/>
            </a:pPr>
            <a:endParaRPr lang="en-US" smtClean="0"/>
          </a:p>
        </p:txBody>
      </p:sp>
      <p:sp>
        <p:nvSpPr>
          <p:cNvPr id="4426756"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7"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8"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9"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3600">
              <a:solidFill>
                <a:srgbClr val="FFFFFF"/>
              </a:solidFill>
              <a:effectLst>
                <a:outerShdw blurRad="38100" dist="38100" dir="2700000" algn="tl">
                  <a:srgbClr val="000000"/>
                </a:outerShdw>
              </a:effectLst>
              <a:latin typeface="Bookman Old Style" pitchFamily="18" charset="0"/>
              <a:ea typeface="MS PGothic" pitchFamily="34" charset="-128"/>
            </a:endParaRPr>
          </a:p>
        </p:txBody>
      </p:sp>
      <p:sp>
        <p:nvSpPr>
          <p:cNvPr id="4426760" name="Text Box 8"/>
          <p:cNvSpPr txBox="1">
            <a:spLocks noChangeArrowheads="1"/>
          </p:cNvSpPr>
          <p:nvPr/>
        </p:nvSpPr>
        <p:spPr bwMode="auto">
          <a:xfrm>
            <a:off x="1524000" y="838200"/>
            <a:ext cx="6553200" cy="489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600" dirty="0" smtClean="0">
              <a:solidFill>
                <a:srgbClr val="FFFFFF"/>
              </a:solidFill>
              <a:latin typeface="Bookman Old Style"/>
              <a:cs typeface="Bookman Old Style"/>
            </a:endParaRPr>
          </a:p>
          <a:p>
            <a:r>
              <a:rPr lang="en-US" sz="3200" dirty="0" smtClean="0">
                <a:solidFill>
                  <a:srgbClr val="FFFFFF"/>
                </a:solidFill>
                <a:latin typeface="Garamond"/>
                <a:cs typeface="Garamond"/>
              </a:rPr>
              <a:t>Burnout </a:t>
            </a:r>
            <a:r>
              <a:rPr lang="en-US" sz="3200" dirty="0">
                <a:solidFill>
                  <a:srgbClr val="FFFFFF"/>
                </a:solidFill>
                <a:latin typeface="Garamond"/>
                <a:cs typeface="Garamond"/>
              </a:rPr>
              <a:t>is the sum total of hundreds and thousands of tiny betrayals of purpose, each one so minute that it hardly attracts notice. </a:t>
            </a:r>
            <a:endParaRPr lang="en-US" sz="3200" dirty="0" smtClean="0">
              <a:solidFill>
                <a:srgbClr val="FFFFFF"/>
              </a:solidFill>
              <a:latin typeface="Garamond"/>
              <a:cs typeface="Garamond"/>
            </a:endParaRPr>
          </a:p>
          <a:p>
            <a:endParaRPr lang="en-US" sz="3600" dirty="0">
              <a:solidFill>
                <a:srgbClr val="FFFFFF"/>
              </a:solidFill>
            </a:endParaRPr>
          </a:p>
          <a:p>
            <a:r>
              <a:rPr lang="en-US" sz="3600" dirty="0">
                <a:solidFill>
                  <a:srgbClr val="FFFFFF"/>
                </a:solidFill>
              </a:rPr>
              <a:t> </a:t>
            </a:r>
            <a:r>
              <a:rPr lang="en-US" u="sng" dirty="0">
                <a:solidFill>
                  <a:srgbClr val="FFFFFF"/>
                </a:solidFill>
                <a:hlinkClick r:id="rId3"/>
              </a:rPr>
              <a:t>http://www.theatlantic.com/health/archive/2014/02/for-the-young-doctor-about-to-burn-out/284005/</a:t>
            </a:r>
            <a:endParaRPr lang="en-US" dirty="0">
              <a:solidFill>
                <a:srgbClr val="FFFFFF"/>
              </a:solidFill>
            </a:endParaRPr>
          </a:p>
          <a:p>
            <a:pPr>
              <a:defRPr/>
            </a:pPr>
            <a:r>
              <a:rPr lang="en-US" sz="4000" dirty="0">
                <a:solidFill>
                  <a:srgbClr val="FFFFFF"/>
                </a:solidFill>
                <a:effectLst>
                  <a:outerShdw blurRad="38100" dist="38100" dir="2700000" algn="tl">
                    <a:srgbClr val="000000"/>
                  </a:outerShdw>
                </a:effectLst>
                <a:latin typeface="Bookman Old Style" pitchFamily="18" charset="0"/>
                <a:ea typeface="MS PGothic" pitchFamily="34" charset="-128"/>
              </a:rPr>
              <a:t>		</a:t>
            </a:r>
            <a:endParaRPr lang="en-US" sz="2000" dirty="0">
              <a:solidFill>
                <a:srgbClr val="FFFFFF"/>
              </a:solidFill>
              <a:effectLst>
                <a:outerShdw blurRad="38100" dist="38100" dir="2700000" algn="tl">
                  <a:srgbClr val="000000"/>
                </a:outerShdw>
              </a:effectLst>
              <a:latin typeface="Bookman Old Style" pitchFamily="18" charset="0"/>
              <a:ea typeface="MS PGothic" pitchFamily="34" charset="-128"/>
            </a:endParaRPr>
          </a:p>
        </p:txBody>
      </p:sp>
      <p:sp>
        <p:nvSpPr>
          <p:cNvPr id="2" name="TextBox 1"/>
          <p:cNvSpPr txBox="1"/>
          <p:nvPr/>
        </p:nvSpPr>
        <p:spPr>
          <a:xfrm>
            <a:off x="6629400" y="5791200"/>
            <a:ext cx="1828800" cy="369332"/>
          </a:xfrm>
          <a:prstGeom prst="rect">
            <a:avLst/>
          </a:prstGeom>
          <a:noFill/>
        </p:spPr>
        <p:txBody>
          <a:bodyPr wrap="square" rtlCol="0">
            <a:spAutoFit/>
          </a:bodyPr>
          <a:lstStyle/>
          <a:p>
            <a:r>
              <a:rPr lang="en-US" dirty="0" smtClean="0">
                <a:solidFill>
                  <a:srgbClr val="FFFFFF"/>
                </a:solidFill>
              </a:rPr>
              <a:t>Tipping point</a:t>
            </a:r>
            <a:endParaRPr lang="en-US" dirty="0">
              <a:solidFill>
                <a:srgbClr val="FFFFFF"/>
              </a:solidFill>
            </a:endParaRPr>
          </a:p>
        </p:txBody>
      </p:sp>
    </p:spTree>
    <p:extLst>
      <p:ext uri="{BB962C8B-B14F-4D97-AF65-F5344CB8AC3E}">
        <p14:creationId xmlns:p14="http://schemas.microsoft.com/office/powerpoint/2010/main" val="38133199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6" descr="070109eprescribe1e_t60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296400" cy="707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04800" y="344269"/>
            <a:ext cx="6705600" cy="646331"/>
          </a:xfrm>
          <a:prstGeom prst="rect">
            <a:avLst/>
          </a:prstGeom>
          <a:noFill/>
          <a:ln w="9525">
            <a:noFill/>
            <a:miter lim="800000"/>
            <a:headEnd/>
            <a:tailEnd/>
          </a:ln>
        </p:spPr>
        <p:txBody>
          <a:bodyPr>
            <a:spAutoFit/>
          </a:bodyPr>
          <a:lstStyle/>
          <a:p>
            <a:pPr>
              <a:spcBef>
                <a:spcPct val="50000"/>
              </a:spcBef>
              <a:defRPr/>
            </a:pPr>
            <a:r>
              <a:rPr lang="en-US" sz="3600" b="1" dirty="0" smtClean="0">
                <a:solidFill>
                  <a:schemeClr val="bg1"/>
                </a:solidFill>
                <a:latin typeface="Arial" pitchFamily="34" charset="0"/>
              </a:rPr>
              <a:t>4000 clicks per day</a:t>
            </a:r>
            <a:endParaRPr lang="en-US" sz="3600" b="1" dirty="0">
              <a:solidFill>
                <a:schemeClr val="bg2">
                  <a:lumMod val="60000"/>
                  <a:lumOff val="40000"/>
                </a:schemeClr>
              </a:solidFill>
              <a:latin typeface="Arial" pitchFamily="34" charset="0"/>
            </a:endParaRPr>
          </a:p>
        </p:txBody>
      </p:sp>
      <p:sp>
        <p:nvSpPr>
          <p:cNvPr id="8" name="TextBox 7"/>
          <p:cNvSpPr txBox="1"/>
          <p:nvPr/>
        </p:nvSpPr>
        <p:spPr>
          <a:xfrm>
            <a:off x="152400" y="6248400"/>
            <a:ext cx="5943600" cy="369332"/>
          </a:xfrm>
          <a:prstGeom prst="rect">
            <a:avLst/>
          </a:prstGeom>
          <a:noFill/>
        </p:spPr>
        <p:txBody>
          <a:bodyPr>
            <a:spAutoFit/>
          </a:bodyPr>
          <a:lstStyle/>
          <a:p>
            <a:pPr>
              <a:lnSpc>
                <a:spcPct val="100000"/>
              </a:lnSpc>
              <a:defRPr/>
            </a:pPr>
            <a:r>
              <a:rPr lang="en-US" sz="1800" b="0" dirty="0">
                <a:solidFill>
                  <a:srgbClr val="7F7F7F"/>
                </a:solidFill>
                <a:latin typeface="Arial"/>
                <a:cs typeface="Arial"/>
              </a:rPr>
              <a:t>Am J </a:t>
            </a:r>
            <a:r>
              <a:rPr lang="en-US" sz="1800" b="0" dirty="0" err="1" smtClean="0">
                <a:solidFill>
                  <a:srgbClr val="7F7F7F"/>
                </a:solidFill>
                <a:latin typeface="Arial"/>
                <a:cs typeface="Arial"/>
              </a:rPr>
              <a:t>Emerg</a:t>
            </a:r>
            <a:r>
              <a:rPr lang="en-US" sz="1800" b="0" dirty="0" smtClean="0">
                <a:solidFill>
                  <a:srgbClr val="7F7F7F"/>
                </a:solidFill>
                <a:latin typeface="Arial"/>
                <a:cs typeface="Arial"/>
              </a:rPr>
              <a:t> </a:t>
            </a:r>
            <a:r>
              <a:rPr lang="en-US" sz="1800" b="0" dirty="0">
                <a:solidFill>
                  <a:srgbClr val="7F7F7F"/>
                </a:solidFill>
                <a:latin typeface="Arial"/>
                <a:cs typeface="Arial"/>
              </a:rPr>
              <a:t>Med 2014;31(11):1591-</a:t>
            </a:r>
            <a:r>
              <a:rPr lang="en-US" sz="1800" b="0" dirty="0" smtClean="0">
                <a:solidFill>
                  <a:srgbClr val="7F7F7F"/>
                </a:solidFill>
                <a:latin typeface="Arial"/>
                <a:cs typeface="Arial"/>
              </a:rPr>
              <a:t>1594</a:t>
            </a:r>
            <a:r>
              <a:rPr lang="en-US" sz="1800" b="0" i="1" dirty="0" smtClean="0">
                <a:solidFill>
                  <a:srgbClr val="7F7F7F"/>
                </a:solidFill>
                <a:latin typeface="Arial" charset="0"/>
                <a:ea typeface="+mn-ea"/>
                <a:cs typeface="+mn-cs"/>
              </a:rPr>
              <a:t> </a:t>
            </a:r>
            <a:endParaRPr lang="en-US" sz="1800" b="0" dirty="0">
              <a:solidFill>
                <a:srgbClr val="7F7F7F"/>
              </a:solidFill>
              <a:latin typeface="Arial" charset="0"/>
              <a:ea typeface="+mn-ea"/>
              <a:cs typeface="+mn-cs"/>
            </a:endParaRPr>
          </a:p>
        </p:txBody>
      </p:sp>
      <p:sp>
        <p:nvSpPr>
          <p:cNvPr id="9" name="Content Placeholder 2"/>
          <p:cNvSpPr>
            <a:spLocks noGrp="1"/>
          </p:cNvSpPr>
          <p:nvPr>
            <p:ph idx="1"/>
          </p:nvPr>
        </p:nvSpPr>
        <p:spPr>
          <a:xfrm>
            <a:off x="6934200" y="2286000"/>
            <a:ext cx="1981200" cy="4572000"/>
          </a:xfrm>
          <a:solidFill>
            <a:schemeClr val="bg1"/>
          </a:solidFill>
        </p:spPr>
        <p:txBody>
          <a:bodyPr/>
          <a:lstStyle/>
          <a:p>
            <a:pPr marL="0" indent="0">
              <a:buNone/>
            </a:pPr>
            <a:r>
              <a:rPr lang="en-US" sz="1800" dirty="0" smtClean="0"/>
              <a:t>ER</a:t>
            </a:r>
            <a:endParaRPr lang="en-US" sz="1800" dirty="0"/>
          </a:p>
          <a:p>
            <a:r>
              <a:rPr lang="en-US" sz="1600" dirty="0" smtClean="0"/>
              <a:t>10 </a:t>
            </a:r>
            <a:r>
              <a:rPr lang="en-US" sz="1600" dirty="0" err="1" smtClean="0"/>
              <a:t>hr</a:t>
            </a:r>
            <a:r>
              <a:rPr lang="en-US" sz="1600" dirty="0" smtClean="0"/>
              <a:t> shift</a:t>
            </a:r>
          </a:p>
          <a:p>
            <a:r>
              <a:rPr lang="en-US" sz="1600" dirty="0" smtClean="0"/>
              <a:t>44% data entry</a:t>
            </a:r>
          </a:p>
          <a:p>
            <a:r>
              <a:rPr lang="en-US" sz="1600" dirty="0"/>
              <a:t>4000 </a:t>
            </a:r>
            <a:r>
              <a:rPr lang="en-US" sz="1600" dirty="0" smtClean="0"/>
              <a:t>clicks</a:t>
            </a:r>
          </a:p>
          <a:p>
            <a:r>
              <a:rPr lang="en-US" sz="1600" dirty="0" smtClean="0"/>
              <a:t>28% </a:t>
            </a:r>
            <a:r>
              <a:rPr lang="en-US" sz="1600" dirty="0" err="1" smtClean="0"/>
              <a:t>pt</a:t>
            </a:r>
            <a:r>
              <a:rPr lang="en-US" sz="1600" dirty="0" smtClean="0"/>
              <a:t> care</a:t>
            </a:r>
            <a:endParaRPr lang="en-US" sz="1600" dirty="0"/>
          </a:p>
          <a:p>
            <a:pPr marL="0" indent="0">
              <a:buNone/>
            </a:pPr>
            <a:endParaRPr lang="en-US" sz="1800" dirty="0" smtClean="0"/>
          </a:p>
          <a:p>
            <a:pPr marL="0" indent="0">
              <a:buNone/>
            </a:pPr>
            <a:r>
              <a:rPr lang="en-US" sz="1800" dirty="0" smtClean="0"/>
              <a:t>PCPs</a:t>
            </a:r>
            <a:endParaRPr lang="en-US" sz="1800" dirty="0"/>
          </a:p>
          <a:p>
            <a:r>
              <a:rPr lang="en-US" sz="1600" dirty="0" smtClean="0"/>
              <a:t>11 </a:t>
            </a:r>
            <a:r>
              <a:rPr lang="en-US" sz="1600" dirty="0" err="1"/>
              <a:t>hr</a:t>
            </a:r>
            <a:r>
              <a:rPr lang="en-US" sz="1600" dirty="0"/>
              <a:t> </a:t>
            </a:r>
            <a:r>
              <a:rPr lang="en-US" sz="1600" dirty="0" smtClean="0"/>
              <a:t>day </a:t>
            </a:r>
          </a:p>
          <a:p>
            <a:r>
              <a:rPr lang="en-US" sz="1600" dirty="0" smtClean="0"/>
              <a:t>50% computer</a:t>
            </a:r>
          </a:p>
          <a:p>
            <a:pPr lvl="1"/>
            <a:r>
              <a:rPr lang="en-US" sz="1200" dirty="0" smtClean="0"/>
              <a:t>COE, inbox</a:t>
            </a:r>
          </a:p>
          <a:p>
            <a:r>
              <a:rPr lang="en-US" sz="1600" dirty="0" smtClean="0"/>
              <a:t>20</a:t>
            </a:r>
            <a:r>
              <a:rPr lang="en-US" sz="1600" dirty="0"/>
              <a:t>% </a:t>
            </a:r>
            <a:r>
              <a:rPr lang="en-US" sz="1600" dirty="0" smtClean="0"/>
              <a:t>patient</a:t>
            </a:r>
          </a:p>
          <a:p>
            <a:pPr lvl="1"/>
            <a:r>
              <a:rPr lang="en-US" sz="1200" dirty="0" smtClean="0"/>
              <a:t>1/3 screen gaze</a:t>
            </a:r>
          </a:p>
          <a:p>
            <a:pPr marL="0" indent="0">
              <a:buNone/>
            </a:pPr>
            <a:r>
              <a:rPr lang="en-US" sz="1600" dirty="0" smtClean="0"/>
              <a:t>(work product: </a:t>
            </a:r>
            <a:r>
              <a:rPr lang="en-US" sz="1600" dirty="0" err="1" smtClean="0"/>
              <a:t>pt</a:t>
            </a:r>
            <a:r>
              <a:rPr lang="en-US" sz="1600" dirty="0" smtClean="0"/>
              <a:t> care or documentation?)</a:t>
            </a:r>
          </a:p>
        </p:txBody>
      </p:sp>
      <p:sp>
        <p:nvSpPr>
          <p:cNvPr id="7" name="TextBox 6"/>
          <p:cNvSpPr txBox="1"/>
          <p:nvPr/>
        </p:nvSpPr>
        <p:spPr>
          <a:xfrm>
            <a:off x="152400" y="39469"/>
            <a:ext cx="3124200" cy="646331"/>
          </a:xfrm>
          <a:prstGeom prst="rect">
            <a:avLst/>
          </a:prstGeom>
          <a:noFill/>
        </p:spPr>
        <p:txBody>
          <a:bodyPr wrap="square" rtlCol="0">
            <a:spAutoFit/>
          </a:bodyPr>
          <a:lstStyle/>
          <a:p>
            <a:pPr lvl="0"/>
            <a:r>
              <a:rPr lang="en-US" i="1" dirty="0" smtClean="0"/>
              <a:t>Betrayals of purpose</a:t>
            </a:r>
            <a:endParaRPr lang="en-US" i="1" dirty="0"/>
          </a:p>
          <a:p>
            <a:endParaRPr lang="en-US" dirty="0"/>
          </a:p>
        </p:txBody>
      </p:sp>
    </p:spTree>
    <p:extLst>
      <p:ext uri="{BB962C8B-B14F-4D97-AF65-F5344CB8AC3E}">
        <p14:creationId xmlns:p14="http://schemas.microsoft.com/office/powerpoint/2010/main" val="2620488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lvl="1"/>
            <a:r>
              <a:rPr lang="en-US" dirty="0" smtClean="0">
                <a:solidFill>
                  <a:schemeClr val="accent2"/>
                </a:solidFill>
                <a:ea typeface="MS PGothic" charset="0"/>
              </a:rPr>
              <a:t>Clinical Documentation</a:t>
            </a:r>
            <a:endParaRPr lang="en-US" b="1" dirty="0">
              <a:solidFill>
                <a:srgbClr val="CC3300"/>
              </a:solidFill>
              <a:ea typeface="MS PGothic" charset="0"/>
            </a:endParaRPr>
          </a:p>
        </p:txBody>
      </p:sp>
      <p:sp>
        <p:nvSpPr>
          <p:cNvPr id="297986" name="Content Placeholder 2"/>
          <p:cNvSpPr>
            <a:spLocks noGrp="1"/>
          </p:cNvSpPr>
          <p:nvPr>
            <p:ph idx="1"/>
          </p:nvPr>
        </p:nvSpPr>
        <p:spPr>
          <a:xfrm>
            <a:off x="457200" y="1600200"/>
            <a:ext cx="8458200" cy="4525963"/>
          </a:xfrm>
        </p:spPr>
        <p:txBody>
          <a:bodyPr/>
          <a:lstStyle/>
          <a:p>
            <a:pPr marL="0" lvl="1" indent="0">
              <a:buNone/>
              <a:defRPr/>
            </a:pPr>
            <a:r>
              <a:rPr lang="en-US" sz="2400" i="1" dirty="0" smtClean="0"/>
              <a:t>The </a:t>
            </a:r>
            <a:r>
              <a:rPr lang="en-US" sz="2400" i="1" dirty="0"/>
              <a:t>patient presents with palpitations. The onset was just prior to arrival. The course/duration of symptoms is resolved. Character of symptoms skipping beats. The degree at present is none. The exacerbating factors is </a:t>
            </a:r>
            <a:r>
              <a:rPr lang="en-US" sz="2400" i="1" dirty="0" smtClean="0"/>
              <a:t>none</a:t>
            </a:r>
            <a:r>
              <a:rPr lang="en-US" sz="2400" i="1" dirty="0"/>
              <a:t>. Risk factors consist of none. Prior episodes: none. </a:t>
            </a:r>
            <a:r>
              <a:rPr lang="en-US" sz="2200" i="1" dirty="0"/>
              <a:t>Therapy today: none. </a:t>
            </a:r>
            <a:endParaRPr lang="en-US" sz="2200" i="1" dirty="0" smtClean="0"/>
          </a:p>
          <a:p>
            <a:pPr marL="342900" lvl="1" indent="-342900">
              <a:defRPr/>
            </a:pPr>
            <a:r>
              <a:rPr lang="en-US" sz="2400" dirty="0" smtClean="0">
                <a:solidFill>
                  <a:srgbClr val="CC0000"/>
                </a:solidFill>
                <a:ea typeface="MS PGothic" charset="0"/>
              </a:rPr>
              <a:t>Six </a:t>
            </a:r>
            <a:r>
              <a:rPr lang="en-US" sz="2400" dirty="0">
                <a:solidFill>
                  <a:srgbClr val="CC0000"/>
                </a:solidFill>
                <a:ea typeface="MS PGothic" charset="0"/>
              </a:rPr>
              <a:t>pages, no </a:t>
            </a:r>
            <a:r>
              <a:rPr lang="en-US" sz="2400" dirty="0" smtClean="0">
                <a:solidFill>
                  <a:srgbClr val="CC0000"/>
                </a:solidFill>
                <a:ea typeface="MS PGothic" charset="0"/>
              </a:rPr>
              <a:t>meaning; </a:t>
            </a:r>
            <a:r>
              <a:rPr lang="en-US" sz="2400" dirty="0" err="1" smtClean="0">
                <a:solidFill>
                  <a:srgbClr val="CC0000"/>
                </a:solidFill>
                <a:ea typeface="MS PGothic" charset="0"/>
              </a:rPr>
              <a:t>Pt’s</a:t>
            </a:r>
            <a:r>
              <a:rPr lang="en-US" sz="2400" dirty="0" smtClean="0">
                <a:solidFill>
                  <a:srgbClr val="CC0000"/>
                </a:solidFill>
                <a:ea typeface="MS PGothic" charset="0"/>
              </a:rPr>
              <a:t> story? </a:t>
            </a:r>
            <a:r>
              <a:rPr lang="en-US" sz="2400" dirty="0" err="1" smtClean="0">
                <a:solidFill>
                  <a:srgbClr val="CC0000"/>
                </a:solidFill>
                <a:ea typeface="MS PGothic" charset="0"/>
              </a:rPr>
              <a:t>Dr’s</a:t>
            </a:r>
            <a:r>
              <a:rPr lang="en-US" sz="2400" dirty="0" smtClean="0">
                <a:solidFill>
                  <a:srgbClr val="CC0000"/>
                </a:solidFill>
                <a:ea typeface="MS PGothic" charset="0"/>
              </a:rPr>
              <a:t> thinking? Care? </a:t>
            </a:r>
            <a:endParaRPr lang="en-US" sz="2400" dirty="0">
              <a:solidFill>
                <a:srgbClr val="CC0000"/>
              </a:solidFill>
              <a:ea typeface="MS PGothic" charset="0"/>
            </a:endParaRPr>
          </a:p>
          <a:p>
            <a:pPr marL="342900" lvl="1" indent="-342900">
              <a:defRPr/>
            </a:pPr>
            <a:r>
              <a:rPr lang="en-US" sz="2400" dirty="0">
                <a:solidFill>
                  <a:srgbClr val="CC0000"/>
                </a:solidFill>
                <a:ea typeface="MS PGothic" charset="0"/>
              </a:rPr>
              <a:t>Like many barriers, etiology complex</a:t>
            </a:r>
          </a:p>
          <a:p>
            <a:pPr marL="857250" lvl="2" indent="-457200">
              <a:defRPr/>
            </a:pPr>
            <a:r>
              <a:rPr lang="en-US" sz="1600" dirty="0" err="1">
                <a:solidFill>
                  <a:srgbClr val="CC0000"/>
                </a:solidFill>
                <a:ea typeface="MS PGothic" charset="0"/>
              </a:rPr>
              <a:t>Dr’s</a:t>
            </a:r>
            <a:r>
              <a:rPr lang="en-US" sz="1600" dirty="0">
                <a:solidFill>
                  <a:srgbClr val="CC0000"/>
                </a:solidFill>
                <a:ea typeface="MS PGothic" charset="0"/>
              </a:rPr>
              <a:t> fault not typing?</a:t>
            </a:r>
          </a:p>
          <a:p>
            <a:pPr marL="857250" lvl="2" indent="-457200">
              <a:defRPr/>
            </a:pPr>
            <a:r>
              <a:rPr lang="en-US" sz="1600" dirty="0">
                <a:solidFill>
                  <a:srgbClr val="CC0000"/>
                </a:solidFill>
                <a:ea typeface="MS PGothic" charset="0"/>
              </a:rPr>
              <a:t>Administrator </a:t>
            </a:r>
          </a:p>
          <a:p>
            <a:pPr marL="857250" lvl="2" indent="-457200">
              <a:defRPr/>
            </a:pPr>
            <a:r>
              <a:rPr lang="en-US" sz="1600" dirty="0">
                <a:solidFill>
                  <a:srgbClr val="CC0000"/>
                </a:solidFill>
                <a:ea typeface="MS PGothic" charset="0"/>
              </a:rPr>
              <a:t>Compliance?</a:t>
            </a:r>
          </a:p>
          <a:p>
            <a:pPr marL="857250" lvl="2" indent="-457200">
              <a:defRPr/>
            </a:pPr>
            <a:r>
              <a:rPr lang="en-US" sz="1600" dirty="0">
                <a:solidFill>
                  <a:srgbClr val="CC0000"/>
                </a:solidFill>
                <a:ea typeface="MS PGothic" charset="0"/>
              </a:rPr>
              <a:t>EHR vendor?</a:t>
            </a:r>
          </a:p>
          <a:p>
            <a:pPr marL="857250" lvl="2" indent="-457200">
              <a:defRPr/>
            </a:pPr>
            <a:r>
              <a:rPr lang="en-US" sz="1600" dirty="0">
                <a:solidFill>
                  <a:srgbClr val="CC0000"/>
                </a:solidFill>
                <a:ea typeface="MS PGothic" charset="0"/>
              </a:rPr>
              <a:t>Billing rules?</a:t>
            </a:r>
          </a:p>
          <a:p>
            <a:pPr marL="457200" lvl="1" indent="-457200">
              <a:defRPr/>
            </a:pPr>
            <a:r>
              <a:rPr lang="en-US" sz="2000" dirty="0">
                <a:solidFill>
                  <a:srgbClr val="CC0000"/>
                </a:solidFill>
                <a:ea typeface="MS PGothic" charset="0"/>
              </a:rPr>
              <a:t>End result: compromise of clinical quality and efficiency</a:t>
            </a:r>
          </a:p>
          <a:p>
            <a:pPr marL="0" lvl="1" indent="0">
              <a:buNone/>
              <a:defRPr/>
            </a:pPr>
            <a:endParaRPr lang="en-US" dirty="0" smtClean="0">
              <a:solidFill>
                <a:srgbClr val="993300"/>
              </a:solidFill>
              <a:ea typeface="MS PGothic" charset="0"/>
            </a:endParaRPr>
          </a:p>
          <a:p>
            <a:pPr marL="0" lvl="1" indent="0">
              <a:buNone/>
              <a:defRPr/>
            </a:pPr>
            <a:endParaRPr lang="en-US" dirty="0">
              <a:solidFill>
                <a:srgbClr val="993300"/>
              </a:solidFill>
            </a:endParaRPr>
          </a:p>
          <a:p>
            <a:pPr marL="0" indent="0">
              <a:buNone/>
              <a:defRPr/>
            </a:pPr>
            <a:r>
              <a:rPr lang="ro-RO" dirty="0">
                <a:solidFill>
                  <a:srgbClr val="993300"/>
                </a:solidFill>
              </a:rPr>
              <a:t> </a:t>
            </a:r>
            <a:endParaRPr lang="en-US" dirty="0">
              <a:solidFill>
                <a:srgbClr val="993300"/>
              </a:solidFill>
              <a:ea typeface="MS PGothic" charset="0"/>
            </a:endParaRPr>
          </a:p>
        </p:txBody>
      </p:sp>
      <p:sp>
        <p:nvSpPr>
          <p:cNvPr id="4" name="TextBox 3"/>
          <p:cNvSpPr txBox="1"/>
          <p:nvPr/>
        </p:nvSpPr>
        <p:spPr>
          <a:xfrm>
            <a:off x="152400" y="0"/>
            <a:ext cx="3505200" cy="369332"/>
          </a:xfrm>
          <a:prstGeom prst="rect">
            <a:avLst/>
          </a:prstGeom>
          <a:noFill/>
        </p:spPr>
        <p:txBody>
          <a:bodyPr wrap="square" rtlCol="0">
            <a:spAutoFit/>
          </a:bodyPr>
          <a:lstStyle/>
          <a:p>
            <a:r>
              <a:rPr lang="en-US" dirty="0" smtClean="0"/>
              <a:t>Billing </a:t>
            </a:r>
            <a:r>
              <a:rPr lang="en-US" dirty="0" err="1" smtClean="0"/>
              <a:t>template</a:t>
            </a:r>
            <a:r>
              <a:rPr lang="en-US" dirty="0" err="1" smtClean="0">
                <a:sym typeface="Wingdings"/>
              </a:rPr>
              <a:t>pseudotext</a:t>
            </a:r>
            <a:endParaRPr lang="en-US" dirty="0"/>
          </a:p>
        </p:txBody>
      </p:sp>
    </p:spTree>
    <p:extLst>
      <p:ext uri="{BB962C8B-B14F-4D97-AF65-F5344CB8AC3E}">
        <p14:creationId xmlns:p14="http://schemas.microsoft.com/office/powerpoint/2010/main" val="557452265"/>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15000" y="2857500"/>
            <a:ext cx="3390900" cy="3390900"/>
          </a:xfrm>
          <a:prstGeom prst="rect">
            <a:avLst/>
          </a:prstGeom>
        </p:spPr>
      </p:pic>
      <p:sp>
        <p:nvSpPr>
          <p:cNvPr id="12290" name="Title 1"/>
          <p:cNvSpPr>
            <a:spLocks noGrp="1"/>
          </p:cNvSpPr>
          <p:nvPr>
            <p:ph type="title"/>
          </p:nvPr>
        </p:nvSpPr>
        <p:spPr/>
        <p:txBody>
          <a:bodyPr/>
          <a:lstStyle/>
          <a:p>
            <a:pPr>
              <a:defRPr/>
            </a:pPr>
            <a:r>
              <a:rPr lang="en-US" b="1" dirty="0" smtClean="0">
                <a:solidFill>
                  <a:srgbClr val="003399"/>
                </a:solidFill>
                <a:latin typeface="Arial" pitchFamily="34" charset="0"/>
              </a:rPr>
              <a:t>Agenda</a:t>
            </a:r>
            <a:endParaRPr lang="en-US" dirty="0" smtClean="0">
              <a:solidFill>
                <a:srgbClr val="A6A6A6"/>
              </a:solidFill>
              <a:latin typeface="Arial" pitchFamily="34" charset="0"/>
            </a:endParaRPr>
          </a:p>
        </p:txBody>
      </p:sp>
      <p:sp>
        <p:nvSpPr>
          <p:cNvPr id="3" name="Content Placeholder 2"/>
          <p:cNvSpPr>
            <a:spLocks noGrp="1"/>
          </p:cNvSpPr>
          <p:nvPr>
            <p:ph idx="1"/>
          </p:nvPr>
        </p:nvSpPr>
        <p:spPr>
          <a:xfrm>
            <a:off x="457200" y="1600200"/>
            <a:ext cx="8229600" cy="4648200"/>
          </a:xfrm>
        </p:spPr>
        <p:txBody>
          <a:bodyPr/>
          <a:lstStyle/>
          <a:p>
            <a:pPr>
              <a:defRPr/>
            </a:pPr>
            <a:r>
              <a:rPr lang="en-US" dirty="0" smtClean="0">
                <a:solidFill>
                  <a:schemeClr val="accent2">
                    <a:lumMod val="75000"/>
                  </a:schemeClr>
                </a:solidFill>
              </a:rPr>
              <a:t>Introduction </a:t>
            </a:r>
          </a:p>
          <a:p>
            <a:pPr lvl="1">
              <a:defRPr/>
            </a:pPr>
            <a:r>
              <a:rPr lang="en-US" sz="1400" dirty="0" smtClean="0"/>
              <a:t>Burnout </a:t>
            </a:r>
            <a:endParaRPr lang="en-US" dirty="0" smtClean="0"/>
          </a:p>
          <a:p>
            <a:pPr>
              <a:defRPr/>
            </a:pPr>
            <a:r>
              <a:rPr lang="en-US" dirty="0" smtClean="0">
                <a:solidFill>
                  <a:schemeClr val="accent2">
                    <a:lumMod val="75000"/>
                  </a:schemeClr>
                </a:solidFill>
              </a:rPr>
              <a:t>Meaning and Mission</a:t>
            </a:r>
            <a:endParaRPr lang="en-US" sz="1400" dirty="0" smtClean="0">
              <a:solidFill>
                <a:schemeClr val="bg1">
                  <a:lumMod val="75000"/>
                </a:schemeClr>
              </a:solidFill>
            </a:endParaRPr>
          </a:p>
          <a:p>
            <a:pPr lvl="1">
              <a:defRPr/>
            </a:pPr>
            <a:r>
              <a:rPr lang="en-US" sz="1400" dirty="0" smtClean="0">
                <a:solidFill>
                  <a:srgbClr val="000000"/>
                </a:solidFill>
              </a:rPr>
              <a:t>Unravel the knot keeping us from meeting our highest intentions</a:t>
            </a:r>
          </a:p>
          <a:p>
            <a:pPr lvl="1">
              <a:defRPr/>
            </a:pPr>
            <a:r>
              <a:rPr lang="en-US" sz="1400" dirty="0" smtClean="0">
                <a:solidFill>
                  <a:srgbClr val="000000"/>
                </a:solidFill>
              </a:rPr>
              <a:t>Focus on impact of Documentation</a:t>
            </a:r>
            <a:r>
              <a:rPr lang="en-US" sz="1400" dirty="0">
                <a:solidFill>
                  <a:srgbClr val="000000"/>
                </a:solidFill>
              </a:rPr>
              <a:t>/</a:t>
            </a:r>
            <a:r>
              <a:rPr lang="en-US" sz="1400" dirty="0" smtClean="0">
                <a:solidFill>
                  <a:srgbClr val="000000"/>
                </a:solidFill>
              </a:rPr>
              <a:t>Regulation</a:t>
            </a:r>
            <a:endParaRPr lang="en-US" sz="1400" dirty="0">
              <a:solidFill>
                <a:srgbClr val="000000"/>
              </a:solidFill>
            </a:endParaRPr>
          </a:p>
          <a:p>
            <a:pPr lvl="1">
              <a:defRPr/>
            </a:pPr>
            <a:r>
              <a:rPr lang="en-US" sz="1400" dirty="0">
                <a:solidFill>
                  <a:srgbClr val="000000"/>
                </a:solidFill>
              </a:rPr>
              <a:t>Mismatch between training and </a:t>
            </a:r>
            <a:r>
              <a:rPr lang="en-US" sz="1400" dirty="0" smtClean="0">
                <a:solidFill>
                  <a:srgbClr val="000000"/>
                </a:solidFill>
              </a:rPr>
              <a:t>work</a:t>
            </a:r>
          </a:p>
          <a:p>
            <a:pPr>
              <a:defRPr/>
            </a:pPr>
            <a:r>
              <a:rPr lang="en-US" dirty="0" smtClean="0">
                <a:solidFill>
                  <a:schemeClr val="accent2">
                    <a:lumMod val="75000"/>
                  </a:schemeClr>
                </a:solidFill>
              </a:rPr>
              <a:t>Recommendations</a:t>
            </a:r>
          </a:p>
          <a:p>
            <a:pPr lvl="1">
              <a:defRPr/>
            </a:pPr>
            <a:r>
              <a:rPr lang="en-US" sz="1600" dirty="0" smtClean="0">
                <a:solidFill>
                  <a:srgbClr val="000000"/>
                </a:solidFill>
              </a:rPr>
              <a:t>High level multiple actors in healthcare ecosystem</a:t>
            </a:r>
          </a:p>
          <a:p>
            <a:pPr lvl="1">
              <a:defRPr/>
            </a:pPr>
            <a:r>
              <a:rPr lang="en-US" sz="1600" dirty="0" err="1" smtClean="0">
                <a:solidFill>
                  <a:srgbClr val="000000"/>
                </a:solidFill>
              </a:rPr>
              <a:t>Gradwhol</a:t>
            </a:r>
            <a:r>
              <a:rPr lang="en-US" sz="1600" dirty="0" smtClean="0">
                <a:solidFill>
                  <a:srgbClr val="000000"/>
                </a:solidFill>
              </a:rPr>
              <a:t> Art of Primary Care: innovations at practice level</a:t>
            </a:r>
          </a:p>
          <a:p>
            <a:pPr>
              <a:defRPr/>
            </a:pPr>
            <a:r>
              <a:rPr lang="en-US" dirty="0" smtClean="0">
                <a:solidFill>
                  <a:schemeClr val="accent2">
                    <a:lumMod val="75000"/>
                  </a:schemeClr>
                </a:solidFill>
              </a:rPr>
              <a:t>Discussion</a:t>
            </a:r>
          </a:p>
          <a:p>
            <a:pPr lvl="1">
              <a:defRPr/>
            </a:pPr>
            <a:endParaRPr lang="en-US" dirty="0" smtClean="0">
              <a:solidFill>
                <a:srgbClr val="BFBFBF"/>
              </a:solidFill>
            </a:endParaRPr>
          </a:p>
          <a:p>
            <a:pPr lvl="1">
              <a:defRPr/>
            </a:pPr>
            <a:endParaRPr lang="en-US" dirty="0" smtClean="0">
              <a:solidFill>
                <a:schemeClr val="bg1">
                  <a:lumMod val="65000"/>
                </a:schemeClr>
              </a:solidFill>
            </a:endParaRPr>
          </a:p>
        </p:txBody>
      </p:sp>
    </p:spTree>
    <p:extLst>
      <p:ext uri="{BB962C8B-B14F-4D97-AF65-F5344CB8AC3E}">
        <p14:creationId xmlns:p14="http://schemas.microsoft.com/office/powerpoint/2010/main" val="1091363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3346" name="Rectangle 2"/>
          <p:cNvSpPr>
            <a:spLocks noGrp="1" noRot="1" noChangeArrowheads="1"/>
          </p:cNvSpPr>
          <p:nvPr>
            <p:ph type="title"/>
          </p:nvPr>
        </p:nvSpPr>
        <p:spPr/>
        <p:txBody>
          <a:bodyPr/>
          <a:lstStyle/>
          <a:p>
            <a:pPr eaLnBrk="1" hangingPunct="1">
              <a:defRPr/>
            </a:pPr>
            <a:r>
              <a:rPr lang="en-US" sz="3600" dirty="0">
                <a:solidFill>
                  <a:srgbClr val="333399"/>
                </a:solidFill>
                <a:latin typeface="Arial" charset="0"/>
                <a:ea typeface="MS PGothic" charset="0"/>
              </a:rPr>
              <a:t>The </a:t>
            </a:r>
            <a:r>
              <a:rPr lang="en-US" sz="3600" dirty="0" smtClean="0">
                <a:solidFill>
                  <a:srgbClr val="333399"/>
                </a:solidFill>
                <a:latin typeface="Arial" charset="0"/>
                <a:ea typeface="MS PGothic" charset="0"/>
              </a:rPr>
              <a:t>patient’</a:t>
            </a:r>
            <a:r>
              <a:rPr lang="en-US" altLang="ja-JP" sz="3600" dirty="0" smtClean="0">
                <a:solidFill>
                  <a:srgbClr val="333399"/>
                </a:solidFill>
                <a:latin typeface="Arial" charset="0"/>
                <a:ea typeface="MS PGothic" charset="0"/>
              </a:rPr>
              <a:t>s </a:t>
            </a:r>
            <a:r>
              <a:rPr lang="en-US" altLang="ja-JP" sz="3600" dirty="0">
                <a:solidFill>
                  <a:srgbClr val="333399"/>
                </a:solidFill>
                <a:latin typeface="Arial" charset="0"/>
                <a:ea typeface="MS PGothic" charset="0"/>
              </a:rPr>
              <a:t>story matters </a:t>
            </a:r>
            <a:endParaRPr lang="en-US" sz="1800" b="0" dirty="0">
              <a:latin typeface="Arial" charset="0"/>
              <a:ea typeface="MS PGothic" charset="0"/>
            </a:endParaRPr>
          </a:p>
        </p:txBody>
      </p:sp>
      <p:sp>
        <p:nvSpPr>
          <p:cNvPr id="4793347" name="Rectangle 3"/>
          <p:cNvSpPr>
            <a:spLocks noGrp="1" noChangeArrowheads="1"/>
          </p:cNvSpPr>
          <p:nvPr>
            <p:ph type="body" idx="1"/>
          </p:nvPr>
        </p:nvSpPr>
        <p:spPr>
          <a:xfrm>
            <a:off x="457200" y="1798638"/>
            <a:ext cx="4724400" cy="4525962"/>
          </a:xfrm>
        </p:spPr>
        <p:txBody>
          <a:bodyPr/>
          <a:lstStyle/>
          <a:p>
            <a:pPr eaLnBrk="1" hangingPunct="1">
              <a:buFont typeface="Wingdings" pitchFamily="2" charset="2"/>
              <a:buChar char="n"/>
              <a:defRPr/>
            </a:pPr>
            <a:endParaRPr lang="en-US" dirty="0" smtClean="0">
              <a:ea typeface="+mn-ea"/>
              <a:cs typeface="+mn-cs"/>
            </a:endParaRPr>
          </a:p>
          <a:p>
            <a:pPr eaLnBrk="1" hangingPunct="1">
              <a:buFont typeface="Wingdings" pitchFamily="2" charset="2"/>
              <a:buChar char="n"/>
              <a:defRPr/>
            </a:pPr>
            <a:endParaRPr lang="en-US" dirty="0" smtClean="0">
              <a:ea typeface="+mn-ea"/>
              <a:cs typeface="+mn-cs"/>
            </a:endParaRPr>
          </a:p>
          <a:p>
            <a:pPr lvl="1" eaLnBrk="1" hangingPunct="1">
              <a:buFont typeface="Wingdings" pitchFamily="2" charset="2"/>
              <a:buChar char="n"/>
              <a:defRPr/>
            </a:pPr>
            <a:endParaRPr lang="en-US" dirty="0" smtClean="0">
              <a:ea typeface="ＭＳ Ｐゴシック" charset="0"/>
            </a:endParaRPr>
          </a:p>
        </p:txBody>
      </p:sp>
      <p:pic>
        <p:nvPicPr>
          <p:cNvPr id="303108" name="Picture 4" descr="Jerry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18542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0"/>
            <a:ext cx="2133600" cy="369332"/>
          </a:xfrm>
          <a:prstGeom prst="rect">
            <a:avLst/>
          </a:prstGeom>
          <a:noFill/>
        </p:spPr>
        <p:txBody>
          <a:bodyPr wrap="square" rtlCol="0">
            <a:spAutoFit/>
          </a:bodyPr>
          <a:lstStyle/>
          <a:p>
            <a:r>
              <a:rPr lang="en-US" dirty="0" smtClean="0"/>
              <a:t>More than waste</a:t>
            </a:r>
            <a:endParaRPr lang="en-US" dirty="0"/>
          </a:p>
        </p:txBody>
      </p:sp>
    </p:spTree>
    <p:extLst>
      <p:ext uri="{BB962C8B-B14F-4D97-AF65-F5344CB8AC3E}">
        <p14:creationId xmlns:p14="http://schemas.microsoft.com/office/powerpoint/2010/main" val="1269649244"/>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6754" name="Rectangle 2"/>
          <p:cNvSpPr>
            <a:spLocks noGrp="1" noRot="1" noChangeArrowheads="1"/>
          </p:cNvSpPr>
          <p:nvPr>
            <p:ph type="title"/>
          </p:nvPr>
        </p:nvSpPr>
        <p:spPr/>
        <p:txBody>
          <a:bodyPr/>
          <a:lstStyle/>
          <a:p>
            <a:pPr eaLnBrk="1" hangingPunct="1">
              <a:defRPr/>
            </a:pPr>
            <a:endParaRPr lang="en-US" smtClean="0"/>
          </a:p>
        </p:txBody>
      </p:sp>
      <p:sp>
        <p:nvSpPr>
          <p:cNvPr id="4426755" name="Rectangle 3"/>
          <p:cNvSpPr>
            <a:spLocks noGrp="1" noChangeArrowheads="1"/>
          </p:cNvSpPr>
          <p:nvPr>
            <p:ph type="body" idx="1"/>
          </p:nvPr>
        </p:nvSpPr>
        <p:spPr/>
        <p:txBody>
          <a:bodyPr/>
          <a:lstStyle/>
          <a:p>
            <a:pPr eaLnBrk="1" hangingPunct="1">
              <a:defRPr/>
            </a:pPr>
            <a:endParaRPr lang="en-US" smtClean="0"/>
          </a:p>
        </p:txBody>
      </p:sp>
      <p:sp>
        <p:nvSpPr>
          <p:cNvPr id="4426756"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7"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8"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9"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3600">
              <a:solidFill>
                <a:srgbClr val="FFFFFF"/>
              </a:solidFill>
              <a:effectLst>
                <a:outerShdw blurRad="38100" dist="38100" dir="2700000" algn="tl">
                  <a:srgbClr val="000000"/>
                </a:outerShdw>
              </a:effectLst>
              <a:latin typeface="Bookman Old Style" pitchFamily="18" charset="0"/>
              <a:ea typeface="MS PGothic" pitchFamily="34" charset="-128"/>
            </a:endParaRPr>
          </a:p>
        </p:txBody>
      </p:sp>
      <p:sp>
        <p:nvSpPr>
          <p:cNvPr id="4426760" name="Text Box 8"/>
          <p:cNvSpPr txBox="1">
            <a:spLocks noChangeArrowheads="1"/>
          </p:cNvSpPr>
          <p:nvPr/>
        </p:nvSpPr>
        <p:spPr bwMode="auto">
          <a:xfrm>
            <a:off x="1524000" y="2375118"/>
            <a:ext cx="6553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smtClean="0">
                <a:solidFill>
                  <a:srgbClr val="FFFFFF"/>
                </a:solidFill>
                <a:effectLst>
                  <a:outerShdw blurRad="38100" dist="38100" dir="2700000" algn="tl">
                    <a:srgbClr val="000000"/>
                  </a:outerShdw>
                </a:effectLst>
                <a:latin typeface="Bookman Old Style" pitchFamily="18" charset="0"/>
                <a:ea typeface="MS PGothic" pitchFamily="34" charset="-128"/>
              </a:rPr>
              <a:t>Listen to your patient, he is telling you the diagnosis.</a:t>
            </a:r>
            <a:endParaRPr lang="en-US" sz="3600" dirty="0">
              <a:solidFill>
                <a:srgbClr val="FFFFFF"/>
              </a:solidFill>
              <a:effectLst>
                <a:outerShdw blurRad="38100" dist="38100" dir="2700000" algn="tl">
                  <a:srgbClr val="000000"/>
                </a:outerShdw>
              </a:effectLst>
              <a:latin typeface="Bookman Old Style" pitchFamily="18" charset="0"/>
              <a:ea typeface="MS PGothic" pitchFamily="34" charset="-128"/>
            </a:endParaRPr>
          </a:p>
          <a:p>
            <a:pPr>
              <a:defRPr/>
            </a:pPr>
            <a:r>
              <a:rPr lang="en-US" sz="4000" dirty="0">
                <a:solidFill>
                  <a:srgbClr val="FFFFFF"/>
                </a:solidFill>
                <a:effectLst>
                  <a:outerShdw blurRad="38100" dist="38100" dir="2700000" algn="tl">
                    <a:srgbClr val="000000"/>
                  </a:outerShdw>
                </a:effectLst>
                <a:latin typeface="Bookman Old Style" pitchFamily="18" charset="0"/>
                <a:ea typeface="MS PGothic" pitchFamily="34" charset="-128"/>
              </a:rPr>
              <a:t>		</a:t>
            </a:r>
            <a:r>
              <a:rPr lang="en-US" sz="2000" dirty="0" err="1" smtClean="0">
                <a:solidFill>
                  <a:srgbClr val="FFFFFF"/>
                </a:solidFill>
                <a:effectLst>
                  <a:outerShdw blurRad="38100" dist="38100" dir="2700000" algn="tl">
                    <a:srgbClr val="000000"/>
                  </a:outerShdw>
                </a:effectLst>
                <a:latin typeface="Bookman Old Style" pitchFamily="18" charset="0"/>
                <a:ea typeface="MS PGothic" pitchFamily="34" charset="-128"/>
              </a:rPr>
              <a:t>Sr</a:t>
            </a:r>
            <a:r>
              <a:rPr lang="en-US" sz="2000" dirty="0" smtClean="0">
                <a:solidFill>
                  <a:srgbClr val="FFFFFF"/>
                </a:solidFill>
                <a:effectLst>
                  <a:outerShdw blurRad="38100" dist="38100" dir="2700000" algn="tl">
                    <a:srgbClr val="000000"/>
                  </a:outerShdw>
                </a:effectLst>
                <a:latin typeface="Bookman Old Style" pitchFamily="18" charset="0"/>
                <a:ea typeface="MS PGothic" pitchFamily="34" charset="-128"/>
              </a:rPr>
              <a:t> </a:t>
            </a:r>
            <a:r>
              <a:rPr lang="en-US" sz="2000" dirty="0" err="1" smtClean="0">
                <a:solidFill>
                  <a:srgbClr val="FFFFFF"/>
                </a:solidFill>
                <a:effectLst>
                  <a:outerShdw blurRad="38100" dist="38100" dir="2700000" algn="tl">
                    <a:srgbClr val="000000"/>
                  </a:outerShdw>
                </a:effectLst>
                <a:latin typeface="Bookman Old Style" pitchFamily="18" charset="0"/>
                <a:ea typeface="MS PGothic" pitchFamily="34" charset="-128"/>
              </a:rPr>
              <a:t>Wm</a:t>
            </a:r>
            <a:r>
              <a:rPr lang="en-US" sz="2000" dirty="0" smtClean="0">
                <a:solidFill>
                  <a:srgbClr val="FFFFFF"/>
                </a:solidFill>
                <a:effectLst>
                  <a:outerShdw blurRad="38100" dist="38100" dir="2700000" algn="tl">
                    <a:srgbClr val="000000"/>
                  </a:outerShdw>
                </a:effectLst>
                <a:latin typeface="Bookman Old Style" pitchFamily="18" charset="0"/>
                <a:ea typeface="MS PGothic" pitchFamily="34" charset="-128"/>
              </a:rPr>
              <a:t> Osler</a:t>
            </a:r>
            <a:endParaRPr lang="en-US" sz="2000" dirty="0">
              <a:solidFill>
                <a:srgbClr val="FFFFFF"/>
              </a:solidFill>
              <a:effectLst>
                <a:outerShdw blurRad="38100" dist="38100" dir="2700000" algn="tl">
                  <a:srgbClr val="000000"/>
                </a:outerShdw>
              </a:effectLst>
              <a:latin typeface="Bookman Old Style" pitchFamily="18" charset="0"/>
              <a:ea typeface="MS PGothic" pitchFamily="34" charset="-128"/>
            </a:endParaRPr>
          </a:p>
        </p:txBody>
      </p:sp>
    </p:spTree>
    <p:extLst>
      <p:ext uri="{BB962C8B-B14F-4D97-AF65-F5344CB8AC3E}">
        <p14:creationId xmlns:p14="http://schemas.microsoft.com/office/powerpoint/2010/main" val="11428077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6287" name="AutoShape 15" descr="20%"/>
          <p:cNvSpPr>
            <a:spLocks noChangeArrowheads="1"/>
          </p:cNvSpPr>
          <p:nvPr/>
        </p:nvSpPr>
        <p:spPr bwMode="auto">
          <a:xfrm rot="16200000">
            <a:off x="2743200" y="533400"/>
            <a:ext cx="4572000" cy="6400800"/>
          </a:xfrm>
          <a:prstGeom prst="rtTriangle">
            <a:avLst/>
          </a:prstGeom>
          <a:pattFill prst="pct20">
            <a:fgClr>
              <a:srgbClr val="009900">
                <a:alpha val="88000"/>
              </a:srgbClr>
            </a:fgClr>
            <a:bgClr>
              <a:srgbClr val="0066CC">
                <a:alpha val="88000"/>
              </a:srgbClr>
            </a:bgClr>
          </a:pattFill>
          <a:ln w="9525" algn="ctr">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91" name="AutoShape 19" descr="30%"/>
          <p:cNvSpPr>
            <a:spLocks noChangeArrowheads="1"/>
          </p:cNvSpPr>
          <p:nvPr/>
        </p:nvSpPr>
        <p:spPr bwMode="auto">
          <a:xfrm rot="5400000">
            <a:off x="2743200" y="533400"/>
            <a:ext cx="4572000" cy="6400800"/>
          </a:xfrm>
          <a:prstGeom prst="rtTriangle">
            <a:avLst/>
          </a:prstGeom>
          <a:pattFill prst="pct30">
            <a:fgClr>
              <a:schemeClr val="bg1">
                <a:alpha val="45000"/>
              </a:schemeClr>
            </a:fgClr>
            <a:bgClr>
              <a:srgbClr val="009900">
                <a:alpha val="45000"/>
              </a:srgbClr>
            </a:bgClr>
          </a:pattFill>
          <a:ln w="9525" algn="ctr">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74" name="Rectangle 2"/>
          <p:cNvSpPr>
            <a:spLocks noGrp="1" noRot="1" noChangeArrowheads="1"/>
          </p:cNvSpPr>
          <p:nvPr>
            <p:ph type="title"/>
          </p:nvPr>
        </p:nvSpPr>
        <p:spPr/>
        <p:txBody>
          <a:bodyPr/>
          <a:lstStyle/>
          <a:p>
            <a:pPr eaLnBrk="1" hangingPunct="1">
              <a:defRPr/>
            </a:pPr>
            <a:r>
              <a:rPr lang="en-US" sz="3600" dirty="0" smtClean="0"/>
              <a:t>Conceptual Model: </a:t>
            </a:r>
            <a:r>
              <a:rPr lang="en-US" dirty="0" smtClean="0"/>
              <a:t/>
            </a:r>
            <a:br>
              <a:rPr lang="en-US" dirty="0" smtClean="0"/>
            </a:br>
            <a:r>
              <a:rPr lang="en-US" sz="3600" b="0" dirty="0" smtClean="0">
                <a:solidFill>
                  <a:schemeClr val="tx1">
                    <a:lumMod val="65000"/>
                  </a:schemeClr>
                </a:solidFill>
                <a:effectLst/>
              </a:rPr>
              <a:t>Matching Work to Worker</a:t>
            </a:r>
          </a:p>
        </p:txBody>
      </p:sp>
      <p:sp>
        <p:nvSpPr>
          <p:cNvPr id="4406275" name="Line 3"/>
          <p:cNvSpPr>
            <a:spLocks noChangeShapeType="1"/>
          </p:cNvSpPr>
          <p:nvPr/>
        </p:nvSpPr>
        <p:spPr bwMode="auto">
          <a:xfrm>
            <a:off x="1828800" y="1371600"/>
            <a:ext cx="0" cy="464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76" name="Line 4"/>
          <p:cNvSpPr>
            <a:spLocks noChangeShapeType="1"/>
          </p:cNvSpPr>
          <p:nvPr/>
        </p:nvSpPr>
        <p:spPr bwMode="auto">
          <a:xfrm flipH="1">
            <a:off x="1828800" y="6019800"/>
            <a:ext cx="640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77" name="Rectangle 5"/>
          <p:cNvSpPr>
            <a:spLocks noChangeArrowheads="1"/>
          </p:cNvSpPr>
          <p:nvPr/>
        </p:nvSpPr>
        <p:spPr bwMode="auto">
          <a:xfrm>
            <a:off x="1371600" y="5943600"/>
            <a:ext cx="342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80" name="Line 8"/>
          <p:cNvSpPr>
            <a:spLocks noChangeShapeType="1"/>
          </p:cNvSpPr>
          <p:nvPr/>
        </p:nvSpPr>
        <p:spPr bwMode="auto">
          <a:xfrm flipV="1">
            <a:off x="1828800" y="1447800"/>
            <a:ext cx="6324600" cy="457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cxnSp>
        <p:nvCxnSpPr>
          <p:cNvPr id="15369" name="AutoShape 9"/>
          <p:cNvCxnSpPr>
            <a:cxnSpLocks noChangeShapeType="1"/>
          </p:cNvCxnSpPr>
          <p:nvPr/>
        </p:nvCxnSpPr>
        <p:spPr bwMode="auto">
          <a:xfrm rot="5400000" flipV="1">
            <a:off x="4572000" y="1798638"/>
            <a:ext cx="1587" cy="1588"/>
          </a:xfrm>
          <a:prstGeom prst="curvedConnector3">
            <a:avLst>
              <a:gd name="adj1" fmla="val -144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0" name="AutoShape 11"/>
          <p:cNvCxnSpPr>
            <a:cxnSpLocks noChangeShapeType="1"/>
          </p:cNvCxnSpPr>
          <p:nvPr/>
        </p:nvCxnSpPr>
        <p:spPr bwMode="auto">
          <a:xfrm>
            <a:off x="8686800" y="4062413"/>
            <a:ext cx="1588" cy="1587"/>
          </a:xfrm>
          <a:prstGeom prst="curvedConnector3">
            <a:avLst>
              <a:gd name="adj1" fmla="val 144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06285" name="Text Box 13"/>
          <p:cNvSpPr txBox="1">
            <a:spLocks noChangeArrowheads="1"/>
          </p:cNvSpPr>
          <p:nvPr/>
        </p:nvSpPr>
        <p:spPr bwMode="auto">
          <a:xfrm>
            <a:off x="4114800" y="5541963"/>
            <a:ext cx="3962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Worker is </a:t>
            </a:r>
            <a:r>
              <a:rPr lang="en-US">
                <a:solidFill>
                  <a:srgbClr val="00FF00"/>
                </a:solidFill>
                <a:effectLst>
                  <a:outerShdw blurRad="38100" dist="38100" dir="2700000" algn="tl">
                    <a:srgbClr val="000000"/>
                  </a:outerShdw>
                </a:effectLst>
                <a:latin typeface="Arial" pitchFamily="34" charset="0"/>
              </a:rPr>
              <a:t>over trained</a:t>
            </a:r>
            <a:r>
              <a:rPr lang="en-US">
                <a:solidFill>
                  <a:srgbClr val="FFFF66"/>
                </a:solidFill>
                <a:effectLst>
                  <a:outerShdw blurRad="38100" dist="38100" dir="2700000" algn="tl">
                    <a:srgbClr val="000000"/>
                  </a:outerShdw>
                </a:effectLst>
                <a:latin typeface="Arial" pitchFamily="34" charset="0"/>
              </a:rPr>
              <a:t> for the task</a:t>
            </a:r>
          </a:p>
        </p:txBody>
      </p:sp>
      <p:sp>
        <p:nvSpPr>
          <p:cNvPr id="4406286" name="Text Box 14"/>
          <p:cNvSpPr txBox="1">
            <a:spLocks noChangeArrowheads="1"/>
          </p:cNvSpPr>
          <p:nvPr/>
        </p:nvSpPr>
        <p:spPr bwMode="auto">
          <a:xfrm>
            <a:off x="2286000" y="1600200"/>
            <a:ext cx="396240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Worker is </a:t>
            </a:r>
            <a:r>
              <a:rPr lang="en-US">
                <a:solidFill>
                  <a:srgbClr val="00FF00"/>
                </a:solidFill>
                <a:effectLst>
                  <a:outerShdw blurRad="38100" dist="38100" dir="2700000" algn="tl">
                    <a:srgbClr val="000000"/>
                  </a:outerShdw>
                </a:effectLst>
                <a:latin typeface="Arial" pitchFamily="34" charset="0"/>
              </a:rPr>
              <a:t>under trained</a:t>
            </a:r>
            <a:r>
              <a:rPr lang="en-US">
                <a:solidFill>
                  <a:srgbClr val="FFFF66"/>
                </a:solidFill>
                <a:effectLst>
                  <a:outerShdw blurRad="38100" dist="38100" dir="2700000" algn="tl">
                    <a:srgbClr val="000000"/>
                  </a:outerShdw>
                </a:effectLst>
                <a:latin typeface="Arial" pitchFamily="34" charset="0"/>
              </a:rPr>
              <a:t> for the work</a:t>
            </a:r>
          </a:p>
        </p:txBody>
      </p:sp>
      <p:sp>
        <p:nvSpPr>
          <p:cNvPr id="4406289" name="Text Box 17"/>
          <p:cNvSpPr txBox="1">
            <a:spLocks noChangeArrowheads="1"/>
          </p:cNvSpPr>
          <p:nvPr/>
        </p:nvSpPr>
        <p:spPr bwMode="auto">
          <a:xfrm>
            <a:off x="76200" y="3505200"/>
            <a:ext cx="1828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spcBef>
                <a:spcPct val="50000"/>
              </a:spcBef>
              <a:defRPr/>
            </a:pPr>
            <a:r>
              <a:rPr lang="en-US" sz="2400">
                <a:solidFill>
                  <a:srgbClr val="FFFFFF"/>
                </a:solidFill>
                <a:effectLst>
                  <a:outerShdw blurRad="38100" dist="38100" dir="2700000" algn="tl">
                    <a:srgbClr val="000000"/>
                  </a:outerShdw>
                </a:effectLst>
                <a:latin typeface="Arial" pitchFamily="34" charset="0"/>
              </a:rPr>
              <a:t>Complexity of work</a:t>
            </a:r>
          </a:p>
        </p:txBody>
      </p:sp>
      <p:sp>
        <p:nvSpPr>
          <p:cNvPr id="4406290" name="Text Box 18"/>
          <p:cNvSpPr txBox="1">
            <a:spLocks noChangeArrowheads="1"/>
          </p:cNvSpPr>
          <p:nvPr/>
        </p:nvSpPr>
        <p:spPr bwMode="auto">
          <a:xfrm>
            <a:off x="2971800" y="6378575"/>
            <a:ext cx="47244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2400">
                <a:solidFill>
                  <a:srgbClr val="FFFFFF"/>
                </a:solidFill>
                <a:effectLst>
                  <a:outerShdw blurRad="38100" dist="38100" dir="2700000" algn="tl">
                    <a:srgbClr val="000000"/>
                  </a:outerShdw>
                </a:effectLst>
                <a:latin typeface="Arial" pitchFamily="34" charset="0"/>
              </a:rPr>
              <a:t>Training</a:t>
            </a:r>
            <a:endParaRPr lang="en-US" sz="2400">
              <a:solidFill>
                <a:srgbClr val="808080"/>
              </a:solidFill>
              <a:effectLst>
                <a:outerShdw blurRad="38100" dist="38100" dir="2700000" algn="tl">
                  <a:srgbClr val="000000"/>
                </a:outerShdw>
              </a:effectLst>
              <a:latin typeface="Arial" pitchFamily="34" charset="0"/>
            </a:endParaRPr>
          </a:p>
        </p:txBody>
      </p:sp>
      <p:sp>
        <p:nvSpPr>
          <p:cNvPr id="4406292" name="Text Box 20"/>
          <p:cNvSpPr txBox="1">
            <a:spLocks noChangeArrowheads="1"/>
          </p:cNvSpPr>
          <p:nvPr/>
        </p:nvSpPr>
        <p:spPr bwMode="auto">
          <a:xfrm>
            <a:off x="2971800" y="2209800"/>
            <a:ext cx="1447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2800">
                <a:solidFill>
                  <a:srgbClr val="FFFF66"/>
                </a:solidFill>
                <a:effectLst>
                  <a:outerShdw blurRad="38100" dist="38100" dir="2700000" algn="tl">
                    <a:srgbClr val="000000"/>
                  </a:outerShdw>
                </a:effectLst>
                <a:latin typeface="Arial" pitchFamily="34" charset="0"/>
              </a:rPr>
              <a:t>Unsafe </a:t>
            </a:r>
          </a:p>
        </p:txBody>
      </p:sp>
      <p:sp>
        <p:nvSpPr>
          <p:cNvPr id="4406293" name="Text Box 21"/>
          <p:cNvSpPr txBox="1">
            <a:spLocks noChangeArrowheads="1"/>
          </p:cNvSpPr>
          <p:nvPr/>
        </p:nvSpPr>
        <p:spPr bwMode="auto">
          <a:xfrm>
            <a:off x="4800600" y="4876800"/>
            <a:ext cx="3352800" cy="45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defRPr/>
            </a:pPr>
            <a:r>
              <a:rPr lang="en-US" dirty="0">
                <a:solidFill>
                  <a:srgbClr val="FFFF66"/>
                </a:solidFill>
                <a:effectLst>
                  <a:outerShdw blurRad="38100" dist="38100" dir="2700000" algn="tl">
                    <a:srgbClr val="000000"/>
                  </a:outerShdw>
                </a:effectLst>
                <a:latin typeface="Arial" pitchFamily="34" charset="0"/>
              </a:rPr>
              <a:t> </a:t>
            </a:r>
            <a:r>
              <a:rPr lang="en-US" sz="2800" dirty="0" smtClean="0">
                <a:solidFill>
                  <a:srgbClr val="FFFF66"/>
                </a:solidFill>
                <a:effectLst>
                  <a:outerShdw blurRad="38100" dist="38100" dir="2700000" algn="tl">
                    <a:srgbClr val="000000"/>
                  </a:outerShdw>
                </a:effectLst>
                <a:latin typeface="Arial" pitchFamily="34" charset="0"/>
              </a:rPr>
              <a:t>Inefficient (Waste) </a:t>
            </a:r>
            <a:endParaRPr lang="en-US" sz="2800" dirty="0">
              <a:solidFill>
                <a:srgbClr val="FFFF66"/>
              </a:solidFill>
              <a:effectLst>
                <a:outerShdw blurRad="38100" dist="38100" dir="2700000" algn="tl">
                  <a:srgbClr val="000000"/>
                </a:outerShdw>
              </a:effectLst>
              <a:latin typeface="Arial" pitchFamily="34" charset="0"/>
            </a:endParaRPr>
          </a:p>
        </p:txBody>
      </p:sp>
      <p:grpSp>
        <p:nvGrpSpPr>
          <p:cNvPr id="4406294" name="Group 22"/>
          <p:cNvGrpSpPr>
            <a:grpSpLocks/>
          </p:cNvGrpSpPr>
          <p:nvPr/>
        </p:nvGrpSpPr>
        <p:grpSpPr bwMode="auto">
          <a:xfrm>
            <a:off x="5181600" y="3429000"/>
            <a:ext cx="3200400" cy="968375"/>
            <a:chOff x="3312" y="2160"/>
            <a:chExt cx="2016" cy="610"/>
          </a:xfrm>
        </p:grpSpPr>
        <p:sp>
          <p:nvSpPr>
            <p:cNvPr id="4406295" name="Text Box 23"/>
            <p:cNvSpPr txBox="1">
              <a:spLocks noChangeArrowheads="1"/>
            </p:cNvSpPr>
            <p:nvPr/>
          </p:nvSpPr>
          <p:spPr bwMode="auto">
            <a:xfrm>
              <a:off x="3312" y="2352"/>
              <a:ext cx="2016"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2800">
                  <a:solidFill>
                    <a:srgbClr val="FFFF66"/>
                  </a:solidFill>
                  <a:effectLst>
                    <a:outerShdw blurRad="38100" dist="38100" dir="2700000" algn="tl">
                      <a:srgbClr val="000000"/>
                    </a:outerShdw>
                  </a:effectLst>
                  <a:latin typeface="Arial" pitchFamily="34" charset="0"/>
                </a:rPr>
                <a:t>Sweet spot:</a:t>
              </a:r>
              <a:r>
                <a:rPr lang="en-US" sz="1600">
                  <a:solidFill>
                    <a:srgbClr val="FFFF66"/>
                  </a:solidFill>
                  <a:effectLst>
                    <a:outerShdw blurRad="38100" dist="38100" dir="2700000" algn="tl">
                      <a:srgbClr val="000000"/>
                    </a:outerShdw>
                  </a:effectLst>
                  <a:latin typeface="Arial" pitchFamily="34" charset="0"/>
                </a:rPr>
                <a:t> worker and work are </a:t>
              </a:r>
              <a:r>
                <a:rPr lang="en-US" sz="1600">
                  <a:solidFill>
                    <a:srgbClr val="00FF00"/>
                  </a:solidFill>
                  <a:effectLst>
                    <a:outerShdw blurRad="38100" dist="38100" dir="2700000" algn="tl">
                      <a:srgbClr val="000000"/>
                    </a:outerShdw>
                  </a:effectLst>
                  <a:latin typeface="Arial" pitchFamily="34" charset="0"/>
                </a:rPr>
                <a:t>well matched</a:t>
              </a:r>
              <a:endParaRPr lang="en-US" sz="2800">
                <a:solidFill>
                  <a:srgbClr val="00FF00"/>
                </a:solidFill>
                <a:effectLst>
                  <a:outerShdw blurRad="38100" dist="38100" dir="2700000" algn="tl">
                    <a:srgbClr val="000000"/>
                  </a:outerShdw>
                </a:effectLst>
                <a:latin typeface="Arial" pitchFamily="34" charset="0"/>
              </a:endParaRPr>
            </a:p>
          </p:txBody>
        </p:sp>
        <p:sp>
          <p:nvSpPr>
            <p:cNvPr id="4406296" name="Line 24"/>
            <p:cNvSpPr>
              <a:spLocks noChangeShapeType="1"/>
            </p:cNvSpPr>
            <p:nvPr/>
          </p:nvSpPr>
          <p:spPr bwMode="auto">
            <a:xfrm flipH="1" flipV="1">
              <a:off x="3456" y="2160"/>
              <a:ext cx="576" cy="192"/>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sp>
        <p:nvSpPr>
          <p:cNvPr id="4406297" name="Line 25"/>
          <p:cNvSpPr>
            <a:spLocks noChangeShapeType="1"/>
          </p:cNvSpPr>
          <p:nvPr/>
        </p:nvSpPr>
        <p:spPr bwMode="auto">
          <a:xfrm flipV="1">
            <a:off x="2057400" y="1219200"/>
            <a:ext cx="0" cy="441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98" name="Line 26"/>
          <p:cNvSpPr>
            <a:spLocks noChangeShapeType="1"/>
          </p:cNvSpPr>
          <p:nvPr/>
        </p:nvSpPr>
        <p:spPr bwMode="auto">
          <a:xfrm>
            <a:off x="2057400" y="5638800"/>
            <a:ext cx="5334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06299" name="Text Box 27"/>
          <p:cNvSpPr txBox="1">
            <a:spLocks noChangeArrowheads="1"/>
          </p:cNvSpPr>
          <p:nvPr/>
        </p:nvSpPr>
        <p:spPr bwMode="auto">
          <a:xfrm>
            <a:off x="152400" y="6248400"/>
            <a:ext cx="26670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FF"/>
                </a:solidFill>
                <a:effectLst>
                  <a:outerShdw blurRad="38100" dist="38100" dir="2700000" algn="tl">
                    <a:srgbClr val="000000"/>
                  </a:outerShdw>
                </a:effectLst>
                <a:latin typeface="Arial" pitchFamily="34" charset="0"/>
              </a:rPr>
              <a:t>Modified from A. Mulley</a:t>
            </a:r>
          </a:p>
        </p:txBody>
      </p:sp>
      <p:sp>
        <p:nvSpPr>
          <p:cNvPr id="2" name="TextBox 1"/>
          <p:cNvSpPr txBox="1"/>
          <p:nvPr/>
        </p:nvSpPr>
        <p:spPr>
          <a:xfrm>
            <a:off x="1409700" y="1524000"/>
            <a:ext cx="266700" cy="369332"/>
          </a:xfrm>
          <a:prstGeom prst="rect">
            <a:avLst/>
          </a:prstGeom>
          <a:noFill/>
        </p:spPr>
        <p:txBody>
          <a:bodyPr wrap="square" rtlCol="0">
            <a:spAutoFit/>
          </a:bodyPr>
          <a:lstStyle/>
          <a:p>
            <a:r>
              <a:rPr lang="en-US" dirty="0" smtClean="0">
                <a:solidFill>
                  <a:srgbClr val="FFFFFF">
                    <a:lumMod val="50000"/>
                  </a:srgbClr>
                </a:solidFill>
              </a:rPr>
              <a:t>Y</a:t>
            </a:r>
            <a:endParaRPr lang="en-US" dirty="0">
              <a:solidFill>
                <a:srgbClr val="FFFFFF">
                  <a:lumMod val="50000"/>
                </a:srgbClr>
              </a:solidFill>
            </a:endParaRPr>
          </a:p>
        </p:txBody>
      </p:sp>
      <p:sp>
        <p:nvSpPr>
          <p:cNvPr id="24" name="TextBox 23"/>
          <p:cNvSpPr txBox="1"/>
          <p:nvPr/>
        </p:nvSpPr>
        <p:spPr>
          <a:xfrm>
            <a:off x="7810500" y="5421868"/>
            <a:ext cx="266700" cy="369332"/>
          </a:xfrm>
          <a:prstGeom prst="rect">
            <a:avLst/>
          </a:prstGeom>
          <a:noFill/>
        </p:spPr>
        <p:txBody>
          <a:bodyPr wrap="square" rtlCol="0">
            <a:spAutoFit/>
          </a:bodyPr>
          <a:lstStyle/>
          <a:p>
            <a:r>
              <a:rPr lang="en-US" dirty="0" smtClean="0">
                <a:solidFill>
                  <a:srgbClr val="FFFFFF">
                    <a:lumMod val="50000"/>
                  </a:srgbClr>
                </a:solidFill>
              </a:rPr>
              <a:t>X</a:t>
            </a:r>
            <a:endParaRPr lang="en-US" dirty="0">
              <a:solidFill>
                <a:srgbClr val="FFFFFF">
                  <a:lumMod val="50000"/>
                </a:srgbClr>
              </a:solidFill>
            </a:endParaRPr>
          </a:p>
        </p:txBody>
      </p:sp>
      <p:sp>
        <p:nvSpPr>
          <p:cNvPr id="25" name="TextBox 24"/>
          <p:cNvSpPr txBox="1"/>
          <p:nvPr/>
        </p:nvSpPr>
        <p:spPr>
          <a:xfrm>
            <a:off x="152400" y="0"/>
            <a:ext cx="3505200" cy="369332"/>
          </a:xfrm>
          <a:prstGeom prst="rect">
            <a:avLst/>
          </a:prstGeom>
          <a:noFill/>
        </p:spPr>
        <p:txBody>
          <a:bodyPr wrap="square" rtlCol="0">
            <a:spAutoFit/>
          </a:bodyPr>
          <a:lstStyle/>
          <a:p>
            <a:r>
              <a:rPr lang="en-US" dirty="0"/>
              <a:t>C</a:t>
            </a:r>
            <a:r>
              <a:rPr lang="en-US" dirty="0" smtClean="0"/>
              <a:t>alculus: </a:t>
            </a:r>
            <a:r>
              <a:rPr lang="en-US" dirty="0"/>
              <a:t>wrong </a:t>
            </a:r>
            <a:r>
              <a:rPr lang="en-US" dirty="0" smtClean="0"/>
              <a:t>work</a:t>
            </a:r>
            <a:r>
              <a:rPr lang="en-US" dirty="0" smtClean="0">
                <a:sym typeface="Wingdings"/>
              </a:rPr>
              <a:t></a:t>
            </a:r>
            <a:r>
              <a:rPr lang="en-US" dirty="0" smtClean="0"/>
              <a:t> </a:t>
            </a:r>
            <a:r>
              <a:rPr lang="en-US" dirty="0"/>
              <a:t>b</a:t>
            </a:r>
            <a:r>
              <a:rPr lang="en-US" dirty="0" smtClean="0"/>
              <a:t>urnout </a:t>
            </a:r>
            <a:endParaRPr lang="en-US" dirty="0"/>
          </a:p>
        </p:txBody>
      </p:sp>
    </p:spTree>
    <p:extLst>
      <p:ext uri="{BB962C8B-B14F-4D97-AF65-F5344CB8AC3E}">
        <p14:creationId xmlns:p14="http://schemas.microsoft.com/office/powerpoint/2010/main" val="317224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406297"/>
                                        </p:tgtEl>
                                        <p:attrNameLst>
                                          <p:attrName>style.visibility</p:attrName>
                                        </p:attrNameLst>
                                      </p:cBhvr>
                                      <p:to>
                                        <p:strVal val="visible"/>
                                      </p:to>
                                    </p:set>
                                    <p:animEffect transition="in" filter="wipe(down)">
                                      <p:cBhvr>
                                        <p:cTn id="7" dur="1000"/>
                                        <p:tgtEl>
                                          <p:spTgt spid="440629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06289"/>
                                        </p:tgtEl>
                                        <p:attrNameLst>
                                          <p:attrName>style.visibility</p:attrName>
                                        </p:attrNameLst>
                                      </p:cBhvr>
                                      <p:to>
                                        <p:strVal val="visible"/>
                                      </p:to>
                                    </p:set>
                                    <p:animEffect transition="in" filter="dissolve">
                                      <p:cBhvr>
                                        <p:cTn id="10" dur="500"/>
                                        <p:tgtEl>
                                          <p:spTgt spid="44062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406298"/>
                                        </p:tgtEl>
                                        <p:attrNameLst>
                                          <p:attrName>style.visibility</p:attrName>
                                        </p:attrNameLst>
                                      </p:cBhvr>
                                      <p:to>
                                        <p:strVal val="visible"/>
                                      </p:to>
                                    </p:set>
                                    <p:animEffect transition="in" filter="wipe(left)">
                                      <p:cBhvr>
                                        <p:cTn id="15" dur="1000"/>
                                        <p:tgtEl>
                                          <p:spTgt spid="440629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406290"/>
                                        </p:tgtEl>
                                        <p:attrNameLst>
                                          <p:attrName>style.visibility</p:attrName>
                                        </p:attrNameLst>
                                      </p:cBhvr>
                                      <p:to>
                                        <p:strVal val="visible"/>
                                      </p:to>
                                    </p:set>
                                    <p:animEffect transition="in" filter="checkerboard(across)">
                                      <p:cBhvr>
                                        <p:cTn id="18" dur="500"/>
                                        <p:tgtEl>
                                          <p:spTgt spid="440629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06280"/>
                                        </p:tgtEl>
                                        <p:attrNameLst>
                                          <p:attrName>style.visibility</p:attrName>
                                        </p:attrNameLst>
                                      </p:cBhvr>
                                      <p:to>
                                        <p:strVal val="visible"/>
                                      </p:to>
                                    </p:set>
                                    <p:animEffect transition="in" filter="wipe(down)">
                                      <p:cBhvr>
                                        <p:cTn id="23" dur="1000"/>
                                        <p:tgtEl>
                                          <p:spTgt spid="440628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0629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40628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440629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406298"/>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4062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40628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40628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40629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4406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6287" grpId="0" animBg="1"/>
      <p:bldP spid="4406291" grpId="0" animBg="1"/>
      <p:bldP spid="4406280" grpId="0" animBg="1"/>
      <p:bldP spid="4406285" grpId="0"/>
      <p:bldP spid="4406286" grpId="0"/>
      <p:bldP spid="4406289" grpId="0"/>
      <p:bldP spid="4406290" grpId="0"/>
      <p:bldP spid="4406292" grpId="0"/>
      <p:bldP spid="440629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9366" name="AutoShape 86" descr="20%"/>
          <p:cNvSpPr>
            <a:spLocks noChangeArrowheads="1"/>
          </p:cNvSpPr>
          <p:nvPr/>
        </p:nvSpPr>
        <p:spPr bwMode="auto">
          <a:xfrm rot="16200000">
            <a:off x="2743200" y="533400"/>
            <a:ext cx="4572000" cy="6400800"/>
          </a:xfrm>
          <a:prstGeom prst="rtTriangle">
            <a:avLst/>
          </a:prstGeom>
          <a:pattFill prst="pct20">
            <a:fgClr>
              <a:srgbClr val="009900">
                <a:alpha val="88000"/>
              </a:srgbClr>
            </a:fgClr>
            <a:bgClr>
              <a:srgbClr val="0066CC">
                <a:alpha val="88000"/>
              </a:srgbClr>
            </a:bgClr>
          </a:pattFill>
          <a:ln w="9525" algn="ctr">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67" name="AutoShape 87" descr="30%"/>
          <p:cNvSpPr>
            <a:spLocks noChangeArrowheads="1"/>
          </p:cNvSpPr>
          <p:nvPr/>
        </p:nvSpPr>
        <p:spPr bwMode="auto">
          <a:xfrm rot="5400000">
            <a:off x="2743200" y="533400"/>
            <a:ext cx="4572000" cy="6400800"/>
          </a:xfrm>
          <a:prstGeom prst="rtTriangle">
            <a:avLst/>
          </a:prstGeom>
          <a:pattFill prst="pct30">
            <a:fgClr>
              <a:schemeClr val="bg1">
                <a:alpha val="45000"/>
              </a:schemeClr>
            </a:fgClr>
            <a:bgClr>
              <a:srgbClr val="009900">
                <a:alpha val="45000"/>
              </a:srgbClr>
            </a:bgClr>
          </a:pattFill>
          <a:ln w="9525" algn="ctr">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65" name="Oval 85"/>
          <p:cNvSpPr>
            <a:spLocks noChangeArrowheads="1"/>
          </p:cNvSpPr>
          <p:nvPr/>
        </p:nvSpPr>
        <p:spPr bwMode="auto">
          <a:xfrm>
            <a:off x="6400800" y="3505200"/>
            <a:ext cx="2743200" cy="2590800"/>
          </a:xfrm>
          <a:prstGeom prst="ellipse">
            <a:avLst/>
          </a:prstGeom>
          <a:solidFill>
            <a:srgbClr val="33CCCC">
              <a:alpha val="47000"/>
            </a:srgbClr>
          </a:solidFill>
          <a:ln w="9525"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83" name="Rectangle 3"/>
          <p:cNvSpPr>
            <a:spLocks noGrp="1" noRot="1" noChangeArrowheads="1"/>
          </p:cNvSpPr>
          <p:nvPr>
            <p:ph type="title"/>
          </p:nvPr>
        </p:nvSpPr>
        <p:spPr/>
        <p:txBody>
          <a:bodyPr/>
          <a:lstStyle/>
          <a:p>
            <a:pPr eaLnBrk="1" hangingPunct="1">
              <a:defRPr/>
            </a:pPr>
            <a:r>
              <a:rPr lang="en-US" smtClean="0"/>
              <a:t>Current Work Distribution in PC  </a:t>
            </a:r>
          </a:p>
        </p:txBody>
      </p:sp>
      <p:sp>
        <p:nvSpPr>
          <p:cNvPr id="4449284" name="Line 4"/>
          <p:cNvSpPr>
            <a:spLocks noChangeShapeType="1"/>
          </p:cNvSpPr>
          <p:nvPr/>
        </p:nvSpPr>
        <p:spPr bwMode="auto">
          <a:xfrm>
            <a:off x="1828800" y="1371600"/>
            <a:ext cx="0" cy="464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85" name="Line 5"/>
          <p:cNvSpPr>
            <a:spLocks noChangeShapeType="1"/>
          </p:cNvSpPr>
          <p:nvPr/>
        </p:nvSpPr>
        <p:spPr bwMode="auto">
          <a:xfrm flipH="1">
            <a:off x="1828800" y="6019800"/>
            <a:ext cx="640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86" name="Rectangle 6"/>
          <p:cNvSpPr>
            <a:spLocks noChangeArrowheads="1"/>
          </p:cNvSpPr>
          <p:nvPr/>
        </p:nvSpPr>
        <p:spPr bwMode="auto">
          <a:xfrm>
            <a:off x="1371600" y="5943600"/>
            <a:ext cx="342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cxnSp>
        <p:nvCxnSpPr>
          <p:cNvPr id="16393" name="AutoShape 7"/>
          <p:cNvCxnSpPr>
            <a:cxnSpLocks noChangeShapeType="1"/>
          </p:cNvCxnSpPr>
          <p:nvPr/>
        </p:nvCxnSpPr>
        <p:spPr bwMode="auto">
          <a:xfrm rot="5400000" flipV="1">
            <a:off x="4572000" y="1798638"/>
            <a:ext cx="1587" cy="1588"/>
          </a:xfrm>
          <a:prstGeom prst="curvedConnector3">
            <a:avLst>
              <a:gd name="adj1" fmla="val -144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4" name="AutoShape 8"/>
          <p:cNvCxnSpPr>
            <a:cxnSpLocks noChangeShapeType="1"/>
          </p:cNvCxnSpPr>
          <p:nvPr/>
        </p:nvCxnSpPr>
        <p:spPr bwMode="auto">
          <a:xfrm>
            <a:off x="8686800" y="4062413"/>
            <a:ext cx="1588" cy="1587"/>
          </a:xfrm>
          <a:prstGeom prst="curvedConnector3">
            <a:avLst>
              <a:gd name="adj1" fmla="val 144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49289" name="Text Box 9"/>
          <p:cNvSpPr txBox="1">
            <a:spLocks noChangeArrowheads="1"/>
          </p:cNvSpPr>
          <p:nvPr/>
        </p:nvSpPr>
        <p:spPr bwMode="auto">
          <a:xfrm>
            <a:off x="76200" y="3505200"/>
            <a:ext cx="1828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spcBef>
                <a:spcPct val="50000"/>
              </a:spcBef>
              <a:defRPr/>
            </a:pPr>
            <a:r>
              <a:rPr lang="en-US" sz="2400">
                <a:solidFill>
                  <a:srgbClr val="FFFFFF"/>
                </a:solidFill>
                <a:effectLst>
                  <a:outerShdw blurRad="38100" dist="38100" dir="2700000" algn="tl">
                    <a:srgbClr val="000000"/>
                  </a:outerShdw>
                </a:effectLst>
                <a:latin typeface="Arial" pitchFamily="34" charset="0"/>
              </a:rPr>
              <a:t>Complexity of work</a:t>
            </a:r>
          </a:p>
        </p:txBody>
      </p:sp>
      <p:sp>
        <p:nvSpPr>
          <p:cNvPr id="4449290" name="Text Box 10"/>
          <p:cNvSpPr txBox="1">
            <a:spLocks noChangeArrowheads="1"/>
          </p:cNvSpPr>
          <p:nvPr/>
        </p:nvSpPr>
        <p:spPr bwMode="auto">
          <a:xfrm>
            <a:off x="2971800" y="6378575"/>
            <a:ext cx="47244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2400">
                <a:solidFill>
                  <a:srgbClr val="FFFFFF"/>
                </a:solidFill>
                <a:effectLst>
                  <a:outerShdw blurRad="38100" dist="38100" dir="2700000" algn="tl">
                    <a:srgbClr val="000000"/>
                  </a:outerShdw>
                </a:effectLst>
                <a:latin typeface="Arial" pitchFamily="34" charset="0"/>
              </a:rPr>
              <a:t>Training</a:t>
            </a:r>
            <a:endParaRPr lang="en-US" sz="2400">
              <a:solidFill>
                <a:srgbClr val="808080"/>
              </a:solidFill>
              <a:effectLst>
                <a:outerShdw blurRad="38100" dist="38100" dir="2700000" algn="tl">
                  <a:srgbClr val="000000"/>
                </a:outerShdw>
              </a:effectLst>
              <a:latin typeface="Arial" pitchFamily="34" charset="0"/>
            </a:endParaRPr>
          </a:p>
        </p:txBody>
      </p:sp>
      <p:sp>
        <p:nvSpPr>
          <p:cNvPr id="4449291" name="Line 11"/>
          <p:cNvSpPr>
            <a:spLocks noChangeShapeType="1"/>
          </p:cNvSpPr>
          <p:nvPr/>
        </p:nvSpPr>
        <p:spPr bwMode="auto">
          <a:xfrm>
            <a:off x="25146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2" name="Line 12"/>
          <p:cNvSpPr>
            <a:spLocks noChangeShapeType="1"/>
          </p:cNvSpPr>
          <p:nvPr/>
        </p:nvSpPr>
        <p:spPr bwMode="auto">
          <a:xfrm>
            <a:off x="29718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3" name="Line 13"/>
          <p:cNvSpPr>
            <a:spLocks noChangeShapeType="1"/>
          </p:cNvSpPr>
          <p:nvPr/>
        </p:nvSpPr>
        <p:spPr bwMode="auto">
          <a:xfrm>
            <a:off x="34290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4" name="Line 14"/>
          <p:cNvSpPr>
            <a:spLocks noChangeShapeType="1"/>
          </p:cNvSpPr>
          <p:nvPr/>
        </p:nvSpPr>
        <p:spPr bwMode="auto">
          <a:xfrm>
            <a:off x="38862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5" name="Line 15"/>
          <p:cNvSpPr>
            <a:spLocks noChangeShapeType="1"/>
          </p:cNvSpPr>
          <p:nvPr/>
        </p:nvSpPr>
        <p:spPr bwMode="auto">
          <a:xfrm>
            <a:off x="43434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6" name="Line 16"/>
          <p:cNvSpPr>
            <a:spLocks noChangeShapeType="1"/>
          </p:cNvSpPr>
          <p:nvPr/>
        </p:nvSpPr>
        <p:spPr bwMode="auto">
          <a:xfrm>
            <a:off x="48768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7" name="Line 17"/>
          <p:cNvSpPr>
            <a:spLocks noChangeShapeType="1"/>
          </p:cNvSpPr>
          <p:nvPr/>
        </p:nvSpPr>
        <p:spPr bwMode="auto">
          <a:xfrm>
            <a:off x="53340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8" name="Line 18"/>
          <p:cNvSpPr>
            <a:spLocks noChangeShapeType="1"/>
          </p:cNvSpPr>
          <p:nvPr/>
        </p:nvSpPr>
        <p:spPr bwMode="auto">
          <a:xfrm>
            <a:off x="57912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299" name="Line 19"/>
          <p:cNvSpPr>
            <a:spLocks noChangeShapeType="1"/>
          </p:cNvSpPr>
          <p:nvPr/>
        </p:nvSpPr>
        <p:spPr bwMode="auto">
          <a:xfrm>
            <a:off x="63246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00" name="Line 20"/>
          <p:cNvSpPr>
            <a:spLocks noChangeShapeType="1"/>
          </p:cNvSpPr>
          <p:nvPr/>
        </p:nvSpPr>
        <p:spPr bwMode="auto">
          <a:xfrm>
            <a:off x="67818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01" name="Line 21"/>
          <p:cNvSpPr>
            <a:spLocks noChangeShapeType="1"/>
          </p:cNvSpPr>
          <p:nvPr/>
        </p:nvSpPr>
        <p:spPr bwMode="auto">
          <a:xfrm>
            <a:off x="73152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02" name="Line 22"/>
          <p:cNvSpPr>
            <a:spLocks noChangeShapeType="1"/>
          </p:cNvSpPr>
          <p:nvPr/>
        </p:nvSpPr>
        <p:spPr bwMode="auto">
          <a:xfrm>
            <a:off x="2209800" y="5867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04" name="Text Box 24"/>
          <p:cNvSpPr txBox="1">
            <a:spLocks noChangeArrowheads="1"/>
          </p:cNvSpPr>
          <p:nvPr/>
        </p:nvSpPr>
        <p:spPr bwMode="auto">
          <a:xfrm>
            <a:off x="1905000" y="6137275"/>
            <a:ext cx="60960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MA</a:t>
            </a:r>
          </a:p>
        </p:txBody>
      </p:sp>
      <p:sp>
        <p:nvSpPr>
          <p:cNvPr id="4449307" name="Text Box 27"/>
          <p:cNvSpPr txBox="1">
            <a:spLocks noChangeArrowheads="1"/>
          </p:cNvSpPr>
          <p:nvPr/>
        </p:nvSpPr>
        <p:spPr bwMode="auto">
          <a:xfrm>
            <a:off x="2667000" y="61515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RN</a:t>
            </a:r>
          </a:p>
        </p:txBody>
      </p:sp>
      <p:sp>
        <p:nvSpPr>
          <p:cNvPr id="4449310" name="Text Box 30"/>
          <p:cNvSpPr txBox="1">
            <a:spLocks noChangeArrowheads="1"/>
          </p:cNvSpPr>
          <p:nvPr/>
        </p:nvSpPr>
        <p:spPr bwMode="auto">
          <a:xfrm>
            <a:off x="3581400" y="6137275"/>
            <a:ext cx="60960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RN</a:t>
            </a:r>
          </a:p>
        </p:txBody>
      </p:sp>
      <p:sp>
        <p:nvSpPr>
          <p:cNvPr id="4449313" name="Text Box 33"/>
          <p:cNvSpPr txBox="1">
            <a:spLocks noChangeArrowheads="1"/>
          </p:cNvSpPr>
          <p:nvPr/>
        </p:nvSpPr>
        <p:spPr bwMode="auto">
          <a:xfrm>
            <a:off x="4572000" y="61515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NP</a:t>
            </a:r>
          </a:p>
        </p:txBody>
      </p:sp>
      <p:sp>
        <p:nvSpPr>
          <p:cNvPr id="4449316" name="Text Box 36"/>
          <p:cNvSpPr txBox="1">
            <a:spLocks noChangeArrowheads="1"/>
          </p:cNvSpPr>
          <p:nvPr/>
        </p:nvSpPr>
        <p:spPr bwMode="auto">
          <a:xfrm>
            <a:off x="5029200" y="6153150"/>
            <a:ext cx="609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PA</a:t>
            </a:r>
          </a:p>
        </p:txBody>
      </p:sp>
      <p:sp>
        <p:nvSpPr>
          <p:cNvPr id="4449319" name="Text Box 39"/>
          <p:cNvSpPr txBox="1">
            <a:spLocks noChangeArrowheads="1"/>
          </p:cNvSpPr>
          <p:nvPr/>
        </p:nvSpPr>
        <p:spPr bwMode="auto">
          <a:xfrm>
            <a:off x="7010400" y="61515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MD</a:t>
            </a:r>
          </a:p>
        </p:txBody>
      </p:sp>
      <p:grpSp>
        <p:nvGrpSpPr>
          <p:cNvPr id="16415" name="Group 41"/>
          <p:cNvGrpSpPr>
            <a:grpSpLocks/>
          </p:cNvGrpSpPr>
          <p:nvPr/>
        </p:nvGrpSpPr>
        <p:grpSpPr bwMode="auto">
          <a:xfrm>
            <a:off x="7239000" y="5567369"/>
            <a:ext cx="1962150" cy="511175"/>
            <a:chOff x="1200" y="2400"/>
            <a:chExt cx="1236" cy="322"/>
          </a:xfrm>
        </p:grpSpPr>
        <p:sp>
          <p:nvSpPr>
            <p:cNvPr id="4449322" name="Text Box 42"/>
            <p:cNvSpPr txBox="1">
              <a:spLocks noChangeArrowheads="1"/>
            </p:cNvSpPr>
            <p:nvPr/>
          </p:nvSpPr>
          <p:spPr bwMode="auto">
            <a:xfrm>
              <a:off x="1344" y="2400"/>
              <a:ext cx="1092"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defRPr/>
              </a:pPr>
              <a:r>
                <a:rPr lang="en-US" sz="1600" dirty="0">
                  <a:solidFill>
                    <a:srgbClr val="FFFF66"/>
                  </a:solidFill>
                  <a:effectLst>
                    <a:outerShdw blurRad="38100" dist="38100" dir="2700000" algn="tl">
                      <a:srgbClr val="000000"/>
                    </a:outerShdw>
                  </a:effectLst>
                  <a:latin typeface="Arial" pitchFamily="34" charset="0"/>
                </a:rPr>
                <a:t>Sign for hearing aid battery</a:t>
              </a:r>
            </a:p>
          </p:txBody>
        </p:sp>
        <p:sp>
          <p:nvSpPr>
            <p:cNvPr id="4449323" name="Oval 43"/>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16" name="Group 47"/>
          <p:cNvGrpSpPr>
            <a:grpSpLocks/>
          </p:cNvGrpSpPr>
          <p:nvPr/>
        </p:nvGrpSpPr>
        <p:grpSpPr bwMode="auto">
          <a:xfrm>
            <a:off x="7239000" y="4424363"/>
            <a:ext cx="3200400" cy="300037"/>
            <a:chOff x="1200" y="2400"/>
            <a:chExt cx="2016" cy="189"/>
          </a:xfrm>
        </p:grpSpPr>
        <p:sp>
          <p:nvSpPr>
            <p:cNvPr id="4449328" name="Text Box 48"/>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Med rec </a:t>
              </a:r>
            </a:p>
          </p:txBody>
        </p:sp>
        <p:sp>
          <p:nvSpPr>
            <p:cNvPr id="4449329" name="Oval 49"/>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17" name="Group 53"/>
          <p:cNvGrpSpPr>
            <a:grpSpLocks/>
          </p:cNvGrpSpPr>
          <p:nvPr/>
        </p:nvGrpSpPr>
        <p:grpSpPr bwMode="auto">
          <a:xfrm>
            <a:off x="7239000" y="4886325"/>
            <a:ext cx="3200400" cy="300038"/>
            <a:chOff x="1200" y="2400"/>
            <a:chExt cx="2016" cy="189"/>
          </a:xfrm>
        </p:grpSpPr>
        <p:sp>
          <p:nvSpPr>
            <p:cNvPr id="4449334" name="Text Box 54"/>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Data entry </a:t>
              </a:r>
            </a:p>
          </p:txBody>
        </p:sp>
        <p:sp>
          <p:nvSpPr>
            <p:cNvPr id="4449335" name="Oval 55"/>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18" name="Group 59"/>
          <p:cNvGrpSpPr>
            <a:grpSpLocks/>
          </p:cNvGrpSpPr>
          <p:nvPr/>
        </p:nvGrpSpPr>
        <p:grpSpPr bwMode="auto">
          <a:xfrm>
            <a:off x="7239000" y="4200525"/>
            <a:ext cx="3200400" cy="300038"/>
            <a:chOff x="1200" y="2400"/>
            <a:chExt cx="2016" cy="189"/>
          </a:xfrm>
        </p:grpSpPr>
        <p:sp>
          <p:nvSpPr>
            <p:cNvPr id="4449340" name="Text Box 60"/>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Inbox mgmt</a:t>
              </a:r>
            </a:p>
          </p:txBody>
        </p:sp>
        <p:sp>
          <p:nvSpPr>
            <p:cNvPr id="4449341" name="Oval 61"/>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19" name="Group 62"/>
          <p:cNvGrpSpPr>
            <a:grpSpLocks/>
          </p:cNvGrpSpPr>
          <p:nvPr/>
        </p:nvGrpSpPr>
        <p:grpSpPr bwMode="auto">
          <a:xfrm>
            <a:off x="7239000" y="1943098"/>
            <a:ext cx="3505201" cy="419101"/>
            <a:chOff x="1200" y="2280"/>
            <a:chExt cx="2208" cy="264"/>
          </a:xfrm>
        </p:grpSpPr>
        <p:sp>
          <p:nvSpPr>
            <p:cNvPr id="4449343" name="Text Box 63"/>
            <p:cNvSpPr txBox="1">
              <a:spLocks noChangeArrowheads="1"/>
            </p:cNvSpPr>
            <p:nvPr/>
          </p:nvSpPr>
          <p:spPr bwMode="auto">
            <a:xfrm>
              <a:off x="1349" y="2280"/>
              <a:ext cx="2059"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dirty="0" smtClean="0">
                  <a:solidFill>
                    <a:srgbClr val="FFFF00"/>
                  </a:solidFill>
                  <a:effectLst>
                    <a:outerShdw blurRad="38100" dist="38100" dir="2700000" algn="tl">
                      <a:srgbClr val="000000"/>
                    </a:outerShdw>
                  </a:effectLst>
                  <a:latin typeface="Arial" pitchFamily="34" charset="0"/>
                </a:rPr>
                <a:t>Relationship </a:t>
              </a:r>
              <a:r>
                <a:rPr lang="en-US" sz="1600" dirty="0" err="1" smtClean="0">
                  <a:solidFill>
                    <a:srgbClr val="FFFF00"/>
                  </a:solidFill>
                  <a:effectLst>
                    <a:outerShdw blurRad="38100" dist="38100" dir="2700000" algn="tl">
                      <a:srgbClr val="000000"/>
                    </a:outerShdw>
                  </a:effectLst>
                  <a:latin typeface="Arial" pitchFamily="34" charset="0"/>
                </a:rPr>
                <a:t>bldg</a:t>
              </a:r>
              <a:endParaRPr lang="en-US" sz="1600" dirty="0">
                <a:solidFill>
                  <a:srgbClr val="00FF00"/>
                </a:solidFill>
                <a:effectLst>
                  <a:outerShdw blurRad="38100" dist="38100" dir="2700000" algn="tl">
                    <a:srgbClr val="000000"/>
                  </a:outerShdw>
                </a:effectLst>
                <a:latin typeface="Arial" pitchFamily="34" charset="0"/>
              </a:endParaRPr>
            </a:p>
          </p:txBody>
        </p:sp>
        <p:sp>
          <p:nvSpPr>
            <p:cNvPr id="4449344" name="Oval 64"/>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0" name="Group 65"/>
          <p:cNvGrpSpPr>
            <a:grpSpLocks/>
          </p:cNvGrpSpPr>
          <p:nvPr/>
        </p:nvGrpSpPr>
        <p:grpSpPr bwMode="auto">
          <a:xfrm>
            <a:off x="7239000" y="1676401"/>
            <a:ext cx="3200400" cy="457201"/>
            <a:chOff x="1200" y="2256"/>
            <a:chExt cx="2016" cy="288"/>
          </a:xfrm>
        </p:grpSpPr>
        <p:sp>
          <p:nvSpPr>
            <p:cNvPr id="4449346" name="Text Box 66"/>
            <p:cNvSpPr txBox="1">
              <a:spLocks noChangeArrowheads="1"/>
            </p:cNvSpPr>
            <p:nvPr/>
          </p:nvSpPr>
          <p:spPr bwMode="auto">
            <a:xfrm>
              <a:off x="1344" y="2256"/>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dirty="0" smtClean="0">
                  <a:solidFill>
                    <a:srgbClr val="FFFF00"/>
                  </a:solidFill>
                  <a:effectLst>
                    <a:outerShdw blurRad="38100" dist="38100" dir="2700000" algn="tl">
                      <a:srgbClr val="000000"/>
                    </a:outerShdw>
                  </a:effectLst>
                  <a:latin typeface="Arial" pitchFamily="34" charset="0"/>
                </a:rPr>
                <a:t>Complex chronic</a:t>
              </a:r>
              <a:endParaRPr lang="en-US" sz="1600" dirty="0">
                <a:solidFill>
                  <a:srgbClr val="00FF00"/>
                </a:solidFill>
                <a:effectLst>
                  <a:outerShdw blurRad="38100" dist="38100" dir="2700000" algn="tl">
                    <a:srgbClr val="000000"/>
                  </a:outerShdw>
                </a:effectLst>
                <a:latin typeface="Arial" pitchFamily="34" charset="0"/>
              </a:endParaRPr>
            </a:p>
          </p:txBody>
        </p:sp>
        <p:sp>
          <p:nvSpPr>
            <p:cNvPr id="4449347" name="Oval 67"/>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1" name="Group 68"/>
          <p:cNvGrpSpPr>
            <a:grpSpLocks/>
          </p:cNvGrpSpPr>
          <p:nvPr/>
        </p:nvGrpSpPr>
        <p:grpSpPr bwMode="auto">
          <a:xfrm>
            <a:off x="7239000" y="1452570"/>
            <a:ext cx="1905000" cy="301625"/>
            <a:chOff x="1200" y="2400"/>
            <a:chExt cx="1200" cy="190"/>
          </a:xfrm>
        </p:grpSpPr>
        <p:sp>
          <p:nvSpPr>
            <p:cNvPr id="4449349" name="Text Box 69"/>
            <p:cNvSpPr txBox="1">
              <a:spLocks noChangeArrowheads="1"/>
            </p:cNvSpPr>
            <p:nvPr/>
          </p:nvSpPr>
          <p:spPr bwMode="auto">
            <a:xfrm>
              <a:off x="1344" y="2400"/>
              <a:ext cx="1056"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defRPr/>
              </a:pPr>
              <a:r>
                <a:rPr lang="en-US" sz="1600" dirty="0" err="1" smtClean="0">
                  <a:solidFill>
                    <a:srgbClr val="FFFF00"/>
                  </a:solidFill>
                  <a:effectLst>
                    <a:outerShdw blurRad="38100" dist="38100" dir="2700000" algn="tl">
                      <a:srgbClr val="000000"/>
                    </a:outerShdw>
                  </a:effectLst>
                  <a:latin typeface="Arial" pitchFamily="34" charset="0"/>
                </a:rPr>
                <a:t>Dx</a:t>
              </a:r>
              <a:r>
                <a:rPr lang="en-US" sz="1600" dirty="0" smtClean="0">
                  <a:solidFill>
                    <a:srgbClr val="FFFF00"/>
                  </a:solidFill>
                  <a:effectLst>
                    <a:outerShdw blurRad="38100" dist="38100" dir="2700000" algn="tl">
                      <a:srgbClr val="000000"/>
                    </a:outerShdw>
                  </a:effectLst>
                  <a:latin typeface="Arial" pitchFamily="34" charset="0"/>
                </a:rPr>
                <a:t> and Rx plan</a:t>
              </a:r>
              <a:endParaRPr lang="en-US" sz="1600" dirty="0">
                <a:solidFill>
                  <a:srgbClr val="00FF00"/>
                </a:solidFill>
                <a:effectLst>
                  <a:outerShdw blurRad="38100" dist="38100" dir="2700000" algn="tl">
                    <a:srgbClr val="000000"/>
                  </a:outerShdw>
                </a:effectLst>
                <a:latin typeface="Arial" pitchFamily="34" charset="0"/>
              </a:endParaRPr>
            </a:p>
          </p:txBody>
        </p:sp>
        <p:sp>
          <p:nvSpPr>
            <p:cNvPr id="4449350" name="Oval 70"/>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2" name="Group 71"/>
          <p:cNvGrpSpPr>
            <a:grpSpLocks/>
          </p:cNvGrpSpPr>
          <p:nvPr/>
        </p:nvGrpSpPr>
        <p:grpSpPr bwMode="auto">
          <a:xfrm>
            <a:off x="7239000" y="1757369"/>
            <a:ext cx="1962150" cy="930275"/>
            <a:chOff x="1200" y="2448"/>
            <a:chExt cx="1236" cy="586"/>
          </a:xfrm>
        </p:grpSpPr>
        <p:sp>
          <p:nvSpPr>
            <p:cNvPr id="4449352" name="Text Box 72"/>
            <p:cNvSpPr txBox="1">
              <a:spLocks noChangeArrowheads="1"/>
            </p:cNvSpPr>
            <p:nvPr/>
          </p:nvSpPr>
          <p:spPr bwMode="auto">
            <a:xfrm>
              <a:off x="1344" y="2712"/>
              <a:ext cx="1092"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defRPr/>
              </a:pPr>
              <a:r>
                <a:rPr lang="en-US" sz="1600" dirty="0">
                  <a:solidFill>
                    <a:srgbClr val="FFFF00"/>
                  </a:solidFill>
                  <a:effectLst>
                    <a:outerShdw blurRad="38100" dist="38100" dir="2700000" algn="tl">
                      <a:srgbClr val="000000"/>
                    </a:outerShdw>
                  </a:effectLst>
                  <a:latin typeface="Arial" pitchFamily="34" charset="0"/>
                </a:rPr>
                <a:t>Shared </a:t>
              </a:r>
              <a:r>
                <a:rPr lang="en-US" sz="1600" dirty="0" smtClean="0">
                  <a:solidFill>
                    <a:srgbClr val="FFFF00"/>
                  </a:solidFill>
                  <a:effectLst>
                    <a:outerShdw blurRad="38100" dist="38100" dir="2700000" algn="tl">
                      <a:srgbClr val="000000"/>
                    </a:outerShdw>
                  </a:effectLst>
                  <a:latin typeface="Arial" pitchFamily="34" charset="0"/>
                </a:rPr>
                <a:t>decision making</a:t>
              </a:r>
              <a:endParaRPr lang="en-US" sz="1600" dirty="0">
                <a:solidFill>
                  <a:srgbClr val="00FF00"/>
                </a:solidFill>
                <a:effectLst>
                  <a:outerShdw blurRad="38100" dist="38100" dir="2700000" algn="tl">
                    <a:srgbClr val="000000"/>
                  </a:outerShdw>
                </a:effectLst>
                <a:latin typeface="Arial" pitchFamily="34" charset="0"/>
              </a:endParaRPr>
            </a:p>
          </p:txBody>
        </p:sp>
        <p:sp>
          <p:nvSpPr>
            <p:cNvPr id="4449353" name="Oval 73"/>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sp>
        <p:nvSpPr>
          <p:cNvPr id="4449354" name="Line 74"/>
          <p:cNvSpPr>
            <a:spLocks noChangeShapeType="1"/>
          </p:cNvSpPr>
          <p:nvPr/>
        </p:nvSpPr>
        <p:spPr bwMode="auto">
          <a:xfrm flipV="1">
            <a:off x="1828800" y="1447800"/>
            <a:ext cx="6324600" cy="457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nvGrpSpPr>
          <p:cNvPr id="16425" name="Group 76"/>
          <p:cNvGrpSpPr>
            <a:grpSpLocks/>
          </p:cNvGrpSpPr>
          <p:nvPr/>
        </p:nvGrpSpPr>
        <p:grpSpPr bwMode="auto">
          <a:xfrm>
            <a:off x="7239000" y="4648200"/>
            <a:ext cx="3200400" cy="300038"/>
            <a:chOff x="1200" y="2400"/>
            <a:chExt cx="2016" cy="189"/>
          </a:xfrm>
        </p:grpSpPr>
        <p:sp>
          <p:nvSpPr>
            <p:cNvPr id="4449357" name="Text Box 77"/>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Script renewals</a:t>
              </a:r>
            </a:p>
          </p:txBody>
        </p:sp>
        <p:sp>
          <p:nvSpPr>
            <p:cNvPr id="4449358" name="Oval 78"/>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6" name="Group 79"/>
          <p:cNvGrpSpPr>
            <a:grpSpLocks/>
          </p:cNvGrpSpPr>
          <p:nvPr/>
        </p:nvGrpSpPr>
        <p:grpSpPr bwMode="auto">
          <a:xfrm>
            <a:off x="7239000" y="5334000"/>
            <a:ext cx="3200400" cy="300038"/>
            <a:chOff x="1200" y="2400"/>
            <a:chExt cx="2016" cy="189"/>
          </a:xfrm>
        </p:grpSpPr>
        <p:sp>
          <p:nvSpPr>
            <p:cNvPr id="4449360" name="Text Box 80"/>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Prior authorization </a:t>
              </a:r>
            </a:p>
          </p:txBody>
        </p:sp>
        <p:sp>
          <p:nvSpPr>
            <p:cNvPr id="4449361" name="Oval 81"/>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7" name="Group 82"/>
          <p:cNvGrpSpPr>
            <a:grpSpLocks/>
          </p:cNvGrpSpPr>
          <p:nvPr/>
        </p:nvGrpSpPr>
        <p:grpSpPr bwMode="auto">
          <a:xfrm>
            <a:off x="7239000" y="5110163"/>
            <a:ext cx="3200400" cy="300037"/>
            <a:chOff x="1200" y="2400"/>
            <a:chExt cx="2016" cy="189"/>
          </a:xfrm>
        </p:grpSpPr>
        <p:sp>
          <p:nvSpPr>
            <p:cNvPr id="4449363" name="Text Box 83"/>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Data gathering </a:t>
              </a:r>
            </a:p>
          </p:txBody>
        </p:sp>
        <p:sp>
          <p:nvSpPr>
            <p:cNvPr id="4449364" name="Oval 84"/>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8" name="Group 97"/>
          <p:cNvGrpSpPr>
            <a:grpSpLocks/>
          </p:cNvGrpSpPr>
          <p:nvPr/>
        </p:nvGrpSpPr>
        <p:grpSpPr bwMode="auto">
          <a:xfrm>
            <a:off x="2133600" y="5643563"/>
            <a:ext cx="3200400" cy="273050"/>
            <a:chOff x="1200" y="2400"/>
            <a:chExt cx="2016" cy="172"/>
          </a:xfrm>
        </p:grpSpPr>
        <p:sp>
          <p:nvSpPr>
            <p:cNvPr id="4449378" name="Text Box 98"/>
            <p:cNvSpPr txBox="1">
              <a:spLocks noChangeArrowheads="1"/>
            </p:cNvSpPr>
            <p:nvPr/>
          </p:nvSpPr>
          <p:spPr bwMode="auto">
            <a:xfrm>
              <a:off x="1344" y="2400"/>
              <a:ext cx="1872"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400">
                  <a:solidFill>
                    <a:srgbClr val="FFFF66"/>
                  </a:solidFill>
                  <a:effectLst>
                    <a:outerShdw blurRad="38100" dist="38100" dir="2700000" algn="tl">
                      <a:srgbClr val="000000"/>
                    </a:outerShdw>
                  </a:effectLst>
                  <a:latin typeface="Arial" pitchFamily="34" charset="0"/>
                </a:rPr>
                <a:t>Vitals</a:t>
              </a:r>
            </a:p>
          </p:txBody>
        </p:sp>
        <p:sp>
          <p:nvSpPr>
            <p:cNvPr id="4449379" name="Oval 99"/>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29" name="Group 100"/>
          <p:cNvGrpSpPr>
            <a:grpSpLocks/>
          </p:cNvGrpSpPr>
          <p:nvPr/>
        </p:nvGrpSpPr>
        <p:grpSpPr bwMode="auto">
          <a:xfrm>
            <a:off x="2514600" y="5414963"/>
            <a:ext cx="3200400" cy="273050"/>
            <a:chOff x="1200" y="2400"/>
            <a:chExt cx="2016" cy="172"/>
          </a:xfrm>
        </p:grpSpPr>
        <p:sp>
          <p:nvSpPr>
            <p:cNvPr id="4449381" name="Text Box 101"/>
            <p:cNvSpPr txBox="1">
              <a:spLocks noChangeArrowheads="1"/>
            </p:cNvSpPr>
            <p:nvPr/>
          </p:nvSpPr>
          <p:spPr bwMode="auto">
            <a:xfrm>
              <a:off x="1344" y="2400"/>
              <a:ext cx="1872"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400">
                  <a:solidFill>
                    <a:srgbClr val="FFFF66"/>
                  </a:solidFill>
                  <a:effectLst>
                    <a:outerShdw blurRad="38100" dist="38100" dir="2700000" algn="tl">
                      <a:srgbClr val="000000"/>
                    </a:outerShdw>
                  </a:effectLst>
                  <a:latin typeface="Arial" pitchFamily="34" charset="0"/>
                </a:rPr>
                <a:t>PAs </a:t>
              </a:r>
            </a:p>
          </p:txBody>
        </p:sp>
        <p:sp>
          <p:nvSpPr>
            <p:cNvPr id="4449382" name="Oval 102"/>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6430" name="Group 103"/>
          <p:cNvGrpSpPr>
            <a:grpSpLocks/>
          </p:cNvGrpSpPr>
          <p:nvPr/>
        </p:nvGrpSpPr>
        <p:grpSpPr bwMode="auto">
          <a:xfrm>
            <a:off x="2895600" y="5638800"/>
            <a:ext cx="3200400" cy="273050"/>
            <a:chOff x="1200" y="2400"/>
            <a:chExt cx="2016" cy="172"/>
          </a:xfrm>
        </p:grpSpPr>
        <p:sp>
          <p:nvSpPr>
            <p:cNvPr id="4449384" name="Text Box 104"/>
            <p:cNvSpPr txBox="1">
              <a:spLocks noChangeArrowheads="1"/>
            </p:cNvSpPr>
            <p:nvPr/>
          </p:nvSpPr>
          <p:spPr bwMode="auto">
            <a:xfrm>
              <a:off x="1344" y="2400"/>
              <a:ext cx="1872"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400">
                  <a:solidFill>
                    <a:srgbClr val="FFFF66"/>
                  </a:solidFill>
                  <a:effectLst>
                    <a:outerShdw blurRad="38100" dist="38100" dir="2700000" algn="tl">
                      <a:srgbClr val="000000"/>
                    </a:outerShdw>
                  </a:effectLst>
                  <a:latin typeface="Arial" pitchFamily="34" charset="0"/>
                </a:rPr>
                <a:t>Script renewals</a:t>
              </a:r>
            </a:p>
          </p:txBody>
        </p:sp>
        <p:sp>
          <p:nvSpPr>
            <p:cNvPr id="4449385" name="Oval 105"/>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sp>
        <p:nvSpPr>
          <p:cNvPr id="4449386" name="Text Box 106"/>
          <p:cNvSpPr txBox="1">
            <a:spLocks noChangeArrowheads="1"/>
          </p:cNvSpPr>
          <p:nvPr/>
        </p:nvSpPr>
        <p:spPr bwMode="auto">
          <a:xfrm>
            <a:off x="4648200" y="4648200"/>
            <a:ext cx="2286000" cy="8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defRPr/>
            </a:pPr>
            <a:r>
              <a:rPr lang="en-US" sz="2800" dirty="0" smtClean="0">
                <a:solidFill>
                  <a:srgbClr val="FFFF00"/>
                </a:solidFill>
                <a:effectLst>
                  <a:outerShdw blurRad="38100" dist="38100" dir="2700000" algn="tl">
                    <a:srgbClr val="000000"/>
                  </a:outerShdw>
                </a:effectLst>
                <a:latin typeface="Arial" pitchFamily="34" charset="0"/>
              </a:rPr>
              <a:t>“Production Line” </a:t>
            </a:r>
            <a:endParaRPr lang="en-US" sz="2800" dirty="0">
              <a:solidFill>
                <a:srgbClr val="FFFF00"/>
              </a:solidFill>
              <a:effectLst>
                <a:outerShdw blurRad="38100" dist="38100" dir="2700000" algn="tl">
                  <a:srgbClr val="000000"/>
                </a:outerShdw>
              </a:effectLst>
              <a:latin typeface="Arial" pitchFamily="34" charset="0"/>
            </a:endParaRPr>
          </a:p>
        </p:txBody>
      </p:sp>
      <p:sp>
        <p:nvSpPr>
          <p:cNvPr id="4449387" name="Oval 107"/>
          <p:cNvSpPr>
            <a:spLocks noChangeArrowheads="1"/>
          </p:cNvSpPr>
          <p:nvPr/>
        </p:nvSpPr>
        <p:spPr bwMode="auto">
          <a:xfrm>
            <a:off x="6324600" y="895350"/>
            <a:ext cx="2743200" cy="2590800"/>
          </a:xfrm>
          <a:prstGeom prst="ellipse">
            <a:avLst/>
          </a:prstGeom>
          <a:solidFill>
            <a:srgbClr val="33CCCC">
              <a:alpha val="47000"/>
            </a:srgbClr>
          </a:solidFill>
          <a:ln w="9525"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49388" name="Text Box 108"/>
          <p:cNvSpPr txBox="1">
            <a:spLocks noChangeArrowheads="1"/>
          </p:cNvSpPr>
          <p:nvPr/>
        </p:nvSpPr>
        <p:spPr bwMode="auto">
          <a:xfrm>
            <a:off x="4267200" y="1447800"/>
            <a:ext cx="3429000" cy="163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defRPr/>
            </a:pPr>
            <a:r>
              <a:rPr lang="en-US" dirty="0">
                <a:solidFill>
                  <a:srgbClr val="FFFF66"/>
                </a:solidFill>
                <a:effectLst>
                  <a:outerShdw blurRad="38100" dist="38100" dir="2700000" algn="tl">
                    <a:srgbClr val="000000"/>
                  </a:outerShdw>
                </a:effectLst>
                <a:latin typeface="Arial" pitchFamily="34" charset="0"/>
              </a:rPr>
              <a:t> </a:t>
            </a:r>
            <a:r>
              <a:rPr lang="en-US" sz="2800" dirty="0">
                <a:solidFill>
                  <a:srgbClr val="FFFF66"/>
                </a:solidFill>
                <a:effectLst>
                  <a:outerShdw blurRad="38100" dist="38100" dir="2700000" algn="tl">
                    <a:srgbClr val="000000"/>
                  </a:outerShdw>
                </a:effectLst>
                <a:latin typeface="Arial" pitchFamily="34" charset="0"/>
              </a:rPr>
              <a:t>High </a:t>
            </a:r>
            <a:r>
              <a:rPr lang="en-US" sz="2800" dirty="0" smtClean="0">
                <a:solidFill>
                  <a:srgbClr val="FFFF66"/>
                </a:solidFill>
                <a:effectLst>
                  <a:outerShdw blurRad="38100" dist="38100" dir="2700000" algn="tl">
                    <a:srgbClr val="000000"/>
                  </a:outerShdw>
                </a:effectLst>
                <a:latin typeface="Arial" pitchFamily="34" charset="0"/>
              </a:rPr>
              <a:t>value</a:t>
            </a:r>
          </a:p>
          <a:p>
            <a:pPr>
              <a:lnSpc>
                <a:spcPct val="85000"/>
              </a:lnSpc>
              <a:spcBef>
                <a:spcPct val="50000"/>
              </a:spcBef>
              <a:defRPr/>
            </a:pPr>
            <a:r>
              <a:rPr lang="en-US" sz="2800" dirty="0" smtClean="0">
                <a:solidFill>
                  <a:srgbClr val="FFFF66"/>
                </a:solidFill>
                <a:effectLst>
                  <a:outerShdw blurRad="38100" dist="38100" dir="2700000" algn="tl">
                    <a:srgbClr val="000000"/>
                  </a:outerShdw>
                </a:effectLst>
                <a:latin typeface="Arial" pitchFamily="34" charset="0"/>
              </a:rPr>
              <a:t>Good match</a:t>
            </a:r>
          </a:p>
          <a:p>
            <a:pPr>
              <a:lnSpc>
                <a:spcPct val="85000"/>
              </a:lnSpc>
              <a:spcBef>
                <a:spcPct val="50000"/>
              </a:spcBef>
              <a:defRPr/>
            </a:pPr>
            <a:r>
              <a:rPr lang="en-US" sz="2800" dirty="0">
                <a:solidFill>
                  <a:srgbClr val="FFFF66"/>
                </a:solidFill>
                <a:effectLst>
                  <a:outerShdw blurRad="38100" dist="38100" dir="2700000" algn="tl">
                    <a:srgbClr val="000000"/>
                  </a:outerShdw>
                </a:effectLst>
                <a:latin typeface="Arial" pitchFamily="34" charset="0"/>
              </a:rPr>
              <a:t>“Solution Shop</a:t>
            </a:r>
            <a:r>
              <a:rPr lang="en-US" sz="2800" dirty="0" smtClean="0">
                <a:solidFill>
                  <a:srgbClr val="FFFF66"/>
                </a:solidFill>
                <a:effectLst>
                  <a:outerShdw blurRad="38100" dist="38100" dir="2700000" algn="tl">
                    <a:srgbClr val="000000"/>
                  </a:outerShdw>
                </a:effectLst>
                <a:latin typeface="Arial" pitchFamily="34" charset="0"/>
              </a:rPr>
              <a:t>”</a:t>
            </a:r>
            <a:endParaRPr lang="en-US" sz="2800" dirty="0">
              <a:solidFill>
                <a:srgbClr val="FFFF66"/>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530960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49388"/>
                                        </p:tgtEl>
                                        <p:attrNameLst>
                                          <p:attrName>style.visibility</p:attrName>
                                        </p:attrNameLst>
                                      </p:cBhvr>
                                      <p:to>
                                        <p:strVal val="visible"/>
                                      </p:to>
                                    </p:set>
                                    <p:animEffect transition="in" filter="checkerboard(across)">
                                      <p:cBhvr>
                                        <p:cTn id="7" dur="500"/>
                                        <p:tgtEl>
                                          <p:spTgt spid="44493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449387"/>
                                        </p:tgtEl>
                                        <p:attrNameLst>
                                          <p:attrName>style.visibility</p:attrName>
                                        </p:attrNameLst>
                                      </p:cBhvr>
                                      <p:to>
                                        <p:strVal val="visible"/>
                                      </p:to>
                                    </p:set>
                                    <p:animEffect transition="in" filter="checkerboard(across)">
                                      <p:cBhvr>
                                        <p:cTn id="10" dur="500"/>
                                        <p:tgtEl>
                                          <p:spTgt spid="444938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449365"/>
                                        </p:tgtEl>
                                        <p:attrNameLst>
                                          <p:attrName>style.visibility</p:attrName>
                                        </p:attrNameLst>
                                      </p:cBhvr>
                                      <p:to>
                                        <p:strVal val="visible"/>
                                      </p:to>
                                    </p:set>
                                    <p:animEffect transition="in" filter="checkerboard(across)">
                                      <p:cBhvr>
                                        <p:cTn id="15" dur="500"/>
                                        <p:tgtEl>
                                          <p:spTgt spid="444936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449386"/>
                                        </p:tgtEl>
                                        <p:attrNameLst>
                                          <p:attrName>style.visibility</p:attrName>
                                        </p:attrNameLst>
                                      </p:cBhvr>
                                      <p:to>
                                        <p:strVal val="visible"/>
                                      </p:to>
                                    </p:set>
                                    <p:animEffect transition="in" filter="checkerboard(across)">
                                      <p:cBhvr>
                                        <p:cTn id="18" dur="500"/>
                                        <p:tgtEl>
                                          <p:spTgt spid="444938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1" nodeType="clickEffect">
                                  <p:stCondLst>
                                    <p:cond delay="0"/>
                                  </p:stCondLst>
                                  <p:childTnLst>
                                    <p:animScale>
                                      <p:cBhvr>
                                        <p:cTn id="22" dur="2000" fill="hold"/>
                                        <p:tgtEl>
                                          <p:spTgt spid="44493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365" grpId="0" animBg="1"/>
      <p:bldP spid="4449365" grpId="1" animBg="1"/>
      <p:bldP spid="4449386" grpId="0"/>
      <p:bldP spid="4449387" grpId="0" animBg="1"/>
      <p:bldP spid="44493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7218" name="Rectangle 2"/>
          <p:cNvSpPr>
            <a:spLocks noGrp="1" noRot="1" noChangeArrowheads="1"/>
          </p:cNvSpPr>
          <p:nvPr>
            <p:ph type="title"/>
          </p:nvPr>
        </p:nvSpPr>
        <p:spPr/>
        <p:txBody>
          <a:bodyPr/>
          <a:lstStyle/>
          <a:p>
            <a:pPr eaLnBrk="1" hangingPunct="1">
              <a:defRPr/>
            </a:pPr>
            <a:endParaRPr lang="en-US" smtClean="0"/>
          </a:p>
        </p:txBody>
      </p:sp>
      <p:sp>
        <p:nvSpPr>
          <p:cNvPr id="4617219" name="Rectangle 3"/>
          <p:cNvSpPr>
            <a:spLocks noGrp="1" noChangeArrowheads="1"/>
          </p:cNvSpPr>
          <p:nvPr>
            <p:ph type="body" idx="1"/>
          </p:nvPr>
        </p:nvSpPr>
        <p:spPr/>
        <p:txBody>
          <a:bodyPr/>
          <a:lstStyle/>
          <a:p>
            <a:pPr eaLnBrk="1" hangingPunct="1">
              <a:defRPr/>
            </a:pPr>
            <a:endParaRPr lang="en-US" smtClean="0"/>
          </a:p>
        </p:txBody>
      </p:sp>
      <p:sp>
        <p:nvSpPr>
          <p:cNvPr id="4617220"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617221"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617222"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617223"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6600">
              <a:solidFill>
                <a:srgbClr val="FFFFFF"/>
              </a:solidFill>
              <a:effectLst>
                <a:outerShdw blurRad="38100" dist="38100" dir="2700000" algn="tl">
                  <a:srgbClr val="000000"/>
                </a:outerShdw>
              </a:effectLst>
              <a:latin typeface="Bookman Old Style" pitchFamily="18" charset="0"/>
            </a:endParaRPr>
          </a:p>
        </p:txBody>
      </p:sp>
      <p:sp>
        <p:nvSpPr>
          <p:cNvPr id="4617224" name="Text Box 8"/>
          <p:cNvSpPr txBox="1">
            <a:spLocks noChangeArrowheads="1"/>
          </p:cNvSpPr>
          <p:nvPr/>
        </p:nvSpPr>
        <p:spPr bwMode="auto">
          <a:xfrm>
            <a:off x="1524000" y="1855659"/>
            <a:ext cx="6781800" cy="439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indent="0">
              <a:buFont typeface="Wingdings" charset="0"/>
              <a:buNone/>
            </a:pPr>
            <a:r>
              <a:rPr lang="en-US" sz="3200" dirty="0" smtClean="0">
                <a:latin typeface="Garamond"/>
                <a:cs typeface="Garamond"/>
              </a:rPr>
              <a:t>In </a:t>
            </a:r>
            <a:r>
              <a:rPr lang="en-US" sz="3200" dirty="0">
                <a:latin typeface="Garamond"/>
                <a:cs typeface="Garamond"/>
              </a:rPr>
              <a:t>few other sectors of the economy is the highest-level professional responsible for the majority of production, customer service, and clerical work</a:t>
            </a:r>
            <a:r>
              <a:rPr lang="en-US" sz="3200" dirty="0" smtClean="0">
                <a:latin typeface="Garamond"/>
                <a:cs typeface="Garamond"/>
              </a:rPr>
              <a:t>.</a:t>
            </a:r>
          </a:p>
          <a:p>
            <a:pPr marL="0" indent="0">
              <a:buFont typeface="Wingdings" charset="0"/>
              <a:buNone/>
            </a:pPr>
            <a:endParaRPr lang="en-US" sz="3200" dirty="0">
              <a:latin typeface="Bookman Old Style"/>
              <a:cs typeface="Bookman Old Style"/>
            </a:endParaRPr>
          </a:p>
          <a:p>
            <a:pPr>
              <a:lnSpc>
                <a:spcPct val="85000"/>
              </a:lnSpc>
              <a:defRPr/>
            </a:pPr>
            <a:r>
              <a:rPr lang="en-US" sz="1100" dirty="0">
                <a:effectLst>
                  <a:outerShdw blurRad="38100" dist="38100" dir="2700000" algn="tl">
                    <a:srgbClr val="000000"/>
                  </a:outerShdw>
                </a:effectLst>
                <a:latin typeface="Bookman Old Style"/>
                <a:cs typeface="Bookman Old Style"/>
              </a:rPr>
              <a:t>		</a:t>
            </a:r>
          </a:p>
          <a:p>
            <a:pPr marL="742950" indent="-285750" algn="r">
              <a:spcBef>
                <a:spcPct val="50000"/>
              </a:spcBef>
              <a:buClr>
                <a:srgbClr val="A886E0"/>
              </a:buClr>
              <a:buSzPct val="70000"/>
              <a:buFont typeface="Wingdings" charset="0"/>
              <a:buNone/>
            </a:pPr>
            <a:r>
              <a:rPr lang="en-US" sz="1100" dirty="0">
                <a:effectLst>
                  <a:outerShdw blurRad="38100" dist="38100" dir="2700000" algn="tl">
                    <a:srgbClr val="000000"/>
                  </a:outerShdw>
                </a:effectLst>
                <a:latin typeface="Bookman Old Style"/>
                <a:cs typeface="Bookman Old Style"/>
              </a:rPr>
              <a:t>		</a:t>
            </a:r>
            <a:r>
              <a:rPr lang="en-US" sz="1100" dirty="0">
                <a:latin typeface="Bookman Old Style"/>
                <a:ea typeface="ＭＳ Ｐゴシック" charset="0"/>
                <a:cs typeface="Bookman Old Style"/>
              </a:rPr>
              <a:t>SGIM Blue Ribbon Panel Report. Redesigning the Practice Model for General Internal Medicine: A Proposal for Coordinated Care. </a:t>
            </a:r>
            <a:r>
              <a:rPr lang="en-US" sz="1100" i="1" dirty="0">
                <a:latin typeface="Bookman Old Style"/>
                <a:ea typeface="ＭＳ Ｐゴシック" charset="0"/>
                <a:cs typeface="Bookman Old Style"/>
              </a:rPr>
              <a:t>J Gen Intern Med</a:t>
            </a:r>
            <a:r>
              <a:rPr lang="en-US" sz="1100" dirty="0">
                <a:latin typeface="Bookman Old Style"/>
                <a:ea typeface="ＭＳ Ｐゴシック" charset="0"/>
                <a:cs typeface="Bookman Old Style"/>
              </a:rPr>
              <a:t> 2007;22:400-1</a:t>
            </a:r>
            <a:r>
              <a:rPr lang="en-US" sz="1100" dirty="0">
                <a:effectLst>
                  <a:outerShdw blurRad="38100" dist="38100" dir="2700000" algn="tl">
                    <a:srgbClr val="000000"/>
                  </a:outerShdw>
                </a:effectLst>
                <a:latin typeface="Bookman Old Style"/>
                <a:ea typeface="ＭＳ Ｐゴシック" charset="0"/>
                <a:cs typeface="Bookman Old Style"/>
              </a:rPr>
              <a:t>09</a:t>
            </a:r>
          </a:p>
          <a:p>
            <a:pPr>
              <a:lnSpc>
                <a:spcPct val="85000"/>
              </a:lnSpc>
              <a:defRPr/>
            </a:pPr>
            <a:endParaRPr lang="en-US" sz="2400" dirty="0">
              <a:solidFill>
                <a:srgbClr val="FFFFFF"/>
              </a:solidFill>
              <a:effectLst>
                <a:outerShdw blurRad="38100" dist="38100" dir="2700000" algn="tl">
                  <a:srgbClr val="000000"/>
                </a:outerShdw>
              </a:effectLst>
              <a:latin typeface="Bookman Old Style" pitchFamily="18" charset="0"/>
            </a:endParaRPr>
          </a:p>
          <a:p>
            <a:pPr>
              <a:lnSpc>
                <a:spcPct val="85000"/>
              </a:lnSpc>
              <a:defRPr/>
            </a:pPr>
            <a:endParaRPr lang="en-US" sz="3200" dirty="0">
              <a:solidFill>
                <a:srgbClr val="FFFFFF"/>
              </a:solidFill>
              <a:effectLst>
                <a:outerShdw blurRad="38100" dist="38100" dir="2700000" algn="tl">
                  <a:srgbClr val="000000"/>
                </a:outerShdw>
              </a:effectLst>
              <a:latin typeface="Bookman Old Style" pitchFamily="18" charset="0"/>
            </a:endParaRPr>
          </a:p>
          <a:p>
            <a:pPr>
              <a:lnSpc>
                <a:spcPct val="85000"/>
              </a:lnSpc>
              <a:defRPr/>
            </a:pPr>
            <a:endParaRPr lang="en-US" sz="4000" dirty="0">
              <a:solidFill>
                <a:srgbClr val="FFFFFF"/>
              </a:solidFill>
              <a:effectLst>
                <a:outerShdw blurRad="38100" dist="38100" dir="2700000" algn="tl">
                  <a:srgbClr val="000000"/>
                </a:outerShdw>
              </a:effectLst>
              <a:latin typeface="Bookman Old Style" pitchFamily="18" charset="0"/>
            </a:endParaRPr>
          </a:p>
        </p:txBody>
      </p:sp>
    </p:spTree>
    <p:extLst>
      <p:ext uri="{BB962C8B-B14F-4D97-AF65-F5344CB8AC3E}">
        <p14:creationId xmlns:p14="http://schemas.microsoft.com/office/powerpoint/2010/main" val="6989467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1460" name="AutoShape 132" descr="20%"/>
          <p:cNvSpPr>
            <a:spLocks noChangeArrowheads="1"/>
          </p:cNvSpPr>
          <p:nvPr/>
        </p:nvSpPr>
        <p:spPr bwMode="auto">
          <a:xfrm rot="16200000">
            <a:off x="2743200" y="533400"/>
            <a:ext cx="4572000" cy="6400800"/>
          </a:xfrm>
          <a:prstGeom prst="rtTriangle">
            <a:avLst/>
          </a:prstGeom>
          <a:pattFill prst="pct20">
            <a:fgClr>
              <a:srgbClr val="009900">
                <a:alpha val="88000"/>
              </a:srgbClr>
            </a:fgClr>
            <a:bgClr>
              <a:srgbClr val="0066CC">
                <a:alpha val="88000"/>
              </a:srgbClr>
            </a:bgClr>
          </a:pattFill>
          <a:ln w="9525" algn="ctr">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474" name="Oval 146"/>
          <p:cNvSpPr>
            <a:spLocks noChangeArrowheads="1"/>
          </p:cNvSpPr>
          <p:nvPr/>
        </p:nvSpPr>
        <p:spPr bwMode="auto">
          <a:xfrm>
            <a:off x="6400800" y="990600"/>
            <a:ext cx="2743200" cy="2590800"/>
          </a:xfrm>
          <a:prstGeom prst="ellipse">
            <a:avLst/>
          </a:prstGeom>
          <a:solidFill>
            <a:srgbClr val="33CCCC">
              <a:alpha val="47000"/>
            </a:srgbClr>
          </a:solidFill>
          <a:ln w="9525"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461" name="AutoShape 133" descr="30%"/>
          <p:cNvSpPr>
            <a:spLocks noChangeArrowheads="1"/>
          </p:cNvSpPr>
          <p:nvPr/>
        </p:nvSpPr>
        <p:spPr bwMode="auto">
          <a:xfrm rot="5400000">
            <a:off x="2743200" y="533400"/>
            <a:ext cx="4572000" cy="6400800"/>
          </a:xfrm>
          <a:prstGeom prst="rtTriangle">
            <a:avLst/>
          </a:prstGeom>
          <a:pattFill prst="pct30">
            <a:fgClr>
              <a:schemeClr val="bg1">
                <a:alpha val="45000"/>
              </a:schemeClr>
            </a:fgClr>
            <a:bgClr>
              <a:srgbClr val="009900">
                <a:alpha val="45000"/>
              </a:srgbClr>
            </a:bgClr>
          </a:pattFill>
          <a:ln w="9525" algn="ctr">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445" name="Oval 117"/>
          <p:cNvSpPr>
            <a:spLocks noChangeArrowheads="1"/>
          </p:cNvSpPr>
          <p:nvPr/>
        </p:nvSpPr>
        <p:spPr bwMode="auto">
          <a:xfrm>
            <a:off x="6400800" y="3505200"/>
            <a:ext cx="2743200" cy="2590800"/>
          </a:xfrm>
          <a:prstGeom prst="ellipse">
            <a:avLst/>
          </a:prstGeom>
          <a:solidFill>
            <a:srgbClr val="33CCCC">
              <a:alpha val="47000"/>
            </a:srgbClr>
          </a:solidFill>
          <a:ln w="9525"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30" name="Rectangle 2"/>
          <p:cNvSpPr>
            <a:spLocks noGrp="1" noRot="1" noChangeArrowheads="1"/>
          </p:cNvSpPr>
          <p:nvPr>
            <p:ph type="title"/>
          </p:nvPr>
        </p:nvSpPr>
        <p:spPr/>
        <p:txBody>
          <a:bodyPr/>
          <a:lstStyle/>
          <a:p>
            <a:pPr eaLnBrk="1" hangingPunct="1">
              <a:defRPr/>
            </a:pPr>
            <a:r>
              <a:rPr lang="en-US" smtClean="0"/>
              <a:t>Matching Work to Worker</a:t>
            </a:r>
          </a:p>
        </p:txBody>
      </p:sp>
      <p:sp>
        <p:nvSpPr>
          <p:cNvPr id="4451331" name="Line 3"/>
          <p:cNvSpPr>
            <a:spLocks noChangeShapeType="1"/>
          </p:cNvSpPr>
          <p:nvPr/>
        </p:nvSpPr>
        <p:spPr bwMode="auto">
          <a:xfrm>
            <a:off x="1828800" y="1371600"/>
            <a:ext cx="0" cy="464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32" name="Line 4"/>
          <p:cNvSpPr>
            <a:spLocks noChangeShapeType="1"/>
          </p:cNvSpPr>
          <p:nvPr/>
        </p:nvSpPr>
        <p:spPr bwMode="auto">
          <a:xfrm flipH="1">
            <a:off x="1828800" y="6019800"/>
            <a:ext cx="640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33" name="Rectangle 5"/>
          <p:cNvSpPr>
            <a:spLocks noChangeArrowheads="1"/>
          </p:cNvSpPr>
          <p:nvPr/>
        </p:nvSpPr>
        <p:spPr bwMode="auto">
          <a:xfrm>
            <a:off x="1371600" y="5943600"/>
            <a:ext cx="342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34" name="Line 6"/>
          <p:cNvSpPr>
            <a:spLocks noChangeShapeType="1"/>
          </p:cNvSpPr>
          <p:nvPr/>
        </p:nvSpPr>
        <p:spPr bwMode="auto">
          <a:xfrm flipV="1">
            <a:off x="1828800" y="1447800"/>
            <a:ext cx="6324600" cy="457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cxnSp>
        <p:nvCxnSpPr>
          <p:cNvPr id="18443" name="AutoShape 7"/>
          <p:cNvCxnSpPr>
            <a:cxnSpLocks noChangeShapeType="1"/>
          </p:cNvCxnSpPr>
          <p:nvPr/>
        </p:nvCxnSpPr>
        <p:spPr bwMode="auto">
          <a:xfrm rot="5400000" flipV="1">
            <a:off x="4572000" y="1798638"/>
            <a:ext cx="1587" cy="1588"/>
          </a:xfrm>
          <a:prstGeom prst="curvedConnector3">
            <a:avLst>
              <a:gd name="adj1" fmla="val -144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4" name="AutoShape 8"/>
          <p:cNvCxnSpPr>
            <a:cxnSpLocks noChangeShapeType="1"/>
          </p:cNvCxnSpPr>
          <p:nvPr/>
        </p:nvCxnSpPr>
        <p:spPr bwMode="auto">
          <a:xfrm>
            <a:off x="8686800" y="4062413"/>
            <a:ext cx="1588" cy="1587"/>
          </a:xfrm>
          <a:prstGeom prst="curvedConnector3">
            <a:avLst>
              <a:gd name="adj1" fmla="val 1440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51337" name="Text Box 9"/>
          <p:cNvSpPr txBox="1">
            <a:spLocks noChangeArrowheads="1"/>
          </p:cNvSpPr>
          <p:nvPr/>
        </p:nvSpPr>
        <p:spPr bwMode="auto">
          <a:xfrm>
            <a:off x="76200" y="3505200"/>
            <a:ext cx="1828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spcBef>
                <a:spcPct val="50000"/>
              </a:spcBef>
              <a:defRPr/>
            </a:pPr>
            <a:r>
              <a:rPr lang="en-US" sz="2400">
                <a:solidFill>
                  <a:srgbClr val="FFFFFF"/>
                </a:solidFill>
                <a:effectLst>
                  <a:outerShdw blurRad="38100" dist="38100" dir="2700000" algn="tl">
                    <a:srgbClr val="000000"/>
                  </a:outerShdw>
                </a:effectLst>
                <a:latin typeface="Arial" pitchFamily="34" charset="0"/>
              </a:rPr>
              <a:t>Complexity of work</a:t>
            </a:r>
          </a:p>
        </p:txBody>
      </p:sp>
      <p:sp>
        <p:nvSpPr>
          <p:cNvPr id="4451338" name="Text Box 10"/>
          <p:cNvSpPr txBox="1">
            <a:spLocks noChangeArrowheads="1"/>
          </p:cNvSpPr>
          <p:nvPr/>
        </p:nvSpPr>
        <p:spPr bwMode="auto">
          <a:xfrm>
            <a:off x="2971800" y="6378575"/>
            <a:ext cx="47244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2400">
                <a:solidFill>
                  <a:srgbClr val="FFFFFF"/>
                </a:solidFill>
                <a:effectLst>
                  <a:outerShdw blurRad="38100" dist="38100" dir="2700000" algn="tl">
                    <a:srgbClr val="000000"/>
                  </a:outerShdw>
                </a:effectLst>
                <a:latin typeface="Arial" pitchFamily="34" charset="0"/>
              </a:rPr>
              <a:t>Training</a:t>
            </a:r>
            <a:endParaRPr lang="en-US" sz="2400">
              <a:solidFill>
                <a:srgbClr val="808080"/>
              </a:solidFill>
              <a:effectLst>
                <a:outerShdw blurRad="38100" dist="38100" dir="2700000" algn="tl">
                  <a:srgbClr val="000000"/>
                </a:outerShdw>
              </a:effectLst>
              <a:latin typeface="Arial" pitchFamily="34" charset="0"/>
            </a:endParaRPr>
          </a:p>
        </p:txBody>
      </p:sp>
      <p:sp>
        <p:nvSpPr>
          <p:cNvPr id="4451339" name="Line 11"/>
          <p:cNvSpPr>
            <a:spLocks noChangeShapeType="1"/>
          </p:cNvSpPr>
          <p:nvPr/>
        </p:nvSpPr>
        <p:spPr bwMode="auto">
          <a:xfrm>
            <a:off x="25146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0" name="Line 12"/>
          <p:cNvSpPr>
            <a:spLocks noChangeShapeType="1"/>
          </p:cNvSpPr>
          <p:nvPr/>
        </p:nvSpPr>
        <p:spPr bwMode="auto">
          <a:xfrm>
            <a:off x="29718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1" name="Line 13"/>
          <p:cNvSpPr>
            <a:spLocks noChangeShapeType="1"/>
          </p:cNvSpPr>
          <p:nvPr/>
        </p:nvSpPr>
        <p:spPr bwMode="auto">
          <a:xfrm>
            <a:off x="34290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2" name="Line 14"/>
          <p:cNvSpPr>
            <a:spLocks noChangeShapeType="1"/>
          </p:cNvSpPr>
          <p:nvPr/>
        </p:nvSpPr>
        <p:spPr bwMode="auto">
          <a:xfrm>
            <a:off x="38862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3" name="Line 15"/>
          <p:cNvSpPr>
            <a:spLocks noChangeShapeType="1"/>
          </p:cNvSpPr>
          <p:nvPr/>
        </p:nvSpPr>
        <p:spPr bwMode="auto">
          <a:xfrm>
            <a:off x="43434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4" name="Line 16"/>
          <p:cNvSpPr>
            <a:spLocks noChangeShapeType="1"/>
          </p:cNvSpPr>
          <p:nvPr/>
        </p:nvSpPr>
        <p:spPr bwMode="auto">
          <a:xfrm>
            <a:off x="48768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5" name="Line 17"/>
          <p:cNvSpPr>
            <a:spLocks noChangeShapeType="1"/>
          </p:cNvSpPr>
          <p:nvPr/>
        </p:nvSpPr>
        <p:spPr bwMode="auto">
          <a:xfrm>
            <a:off x="53340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6" name="Line 18"/>
          <p:cNvSpPr>
            <a:spLocks noChangeShapeType="1"/>
          </p:cNvSpPr>
          <p:nvPr/>
        </p:nvSpPr>
        <p:spPr bwMode="auto">
          <a:xfrm>
            <a:off x="57912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7" name="Line 19"/>
          <p:cNvSpPr>
            <a:spLocks noChangeShapeType="1"/>
          </p:cNvSpPr>
          <p:nvPr/>
        </p:nvSpPr>
        <p:spPr bwMode="auto">
          <a:xfrm>
            <a:off x="63246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8" name="Line 20"/>
          <p:cNvSpPr>
            <a:spLocks noChangeShapeType="1"/>
          </p:cNvSpPr>
          <p:nvPr/>
        </p:nvSpPr>
        <p:spPr bwMode="auto">
          <a:xfrm>
            <a:off x="67818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49" name="Line 21"/>
          <p:cNvSpPr>
            <a:spLocks noChangeShapeType="1"/>
          </p:cNvSpPr>
          <p:nvPr/>
        </p:nvSpPr>
        <p:spPr bwMode="auto">
          <a:xfrm>
            <a:off x="7315200" y="5770563"/>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350" name="Line 22"/>
          <p:cNvSpPr>
            <a:spLocks noChangeShapeType="1"/>
          </p:cNvSpPr>
          <p:nvPr/>
        </p:nvSpPr>
        <p:spPr bwMode="auto">
          <a:xfrm>
            <a:off x="2209800" y="5867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nvGrpSpPr>
          <p:cNvPr id="4451369" name="Group 41"/>
          <p:cNvGrpSpPr>
            <a:grpSpLocks/>
          </p:cNvGrpSpPr>
          <p:nvPr/>
        </p:nvGrpSpPr>
        <p:grpSpPr bwMode="auto">
          <a:xfrm>
            <a:off x="7239000" y="5567363"/>
            <a:ext cx="3200400" cy="300037"/>
            <a:chOff x="1200" y="2400"/>
            <a:chExt cx="2016" cy="189"/>
          </a:xfrm>
        </p:grpSpPr>
        <p:sp>
          <p:nvSpPr>
            <p:cNvPr id="4451370" name="Text Box 42"/>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Sign for hearing aid battery</a:t>
              </a:r>
            </a:p>
          </p:txBody>
        </p:sp>
        <p:sp>
          <p:nvSpPr>
            <p:cNvPr id="4451371" name="Oval 43"/>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4451375" name="Group 47"/>
          <p:cNvGrpSpPr>
            <a:grpSpLocks/>
          </p:cNvGrpSpPr>
          <p:nvPr/>
        </p:nvGrpSpPr>
        <p:grpSpPr bwMode="auto">
          <a:xfrm>
            <a:off x="7239000" y="4424363"/>
            <a:ext cx="3200400" cy="300037"/>
            <a:chOff x="1200" y="2400"/>
            <a:chExt cx="2016" cy="189"/>
          </a:xfrm>
        </p:grpSpPr>
        <p:sp>
          <p:nvSpPr>
            <p:cNvPr id="4451376" name="Text Box 48"/>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Med rec </a:t>
              </a:r>
            </a:p>
          </p:txBody>
        </p:sp>
        <p:sp>
          <p:nvSpPr>
            <p:cNvPr id="4451377" name="Oval 49"/>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4451378" name="Group 50"/>
          <p:cNvGrpSpPr>
            <a:grpSpLocks/>
          </p:cNvGrpSpPr>
          <p:nvPr/>
        </p:nvGrpSpPr>
        <p:grpSpPr bwMode="auto">
          <a:xfrm>
            <a:off x="7239000" y="5338763"/>
            <a:ext cx="3200400" cy="300037"/>
            <a:chOff x="1200" y="2400"/>
            <a:chExt cx="2016" cy="189"/>
          </a:xfrm>
        </p:grpSpPr>
        <p:sp>
          <p:nvSpPr>
            <p:cNvPr id="4451379" name="Text Box 51"/>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Prior authorization </a:t>
              </a:r>
            </a:p>
          </p:txBody>
        </p:sp>
        <p:sp>
          <p:nvSpPr>
            <p:cNvPr id="4451380" name="Oval 52"/>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4451381" name="Group 53"/>
          <p:cNvGrpSpPr>
            <a:grpSpLocks/>
          </p:cNvGrpSpPr>
          <p:nvPr/>
        </p:nvGrpSpPr>
        <p:grpSpPr bwMode="auto">
          <a:xfrm>
            <a:off x="7239000" y="4886325"/>
            <a:ext cx="3200400" cy="300038"/>
            <a:chOff x="1200" y="2400"/>
            <a:chExt cx="2016" cy="189"/>
          </a:xfrm>
        </p:grpSpPr>
        <p:sp>
          <p:nvSpPr>
            <p:cNvPr id="4451382" name="Text Box 54"/>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Data entry </a:t>
              </a:r>
            </a:p>
          </p:txBody>
        </p:sp>
        <p:sp>
          <p:nvSpPr>
            <p:cNvPr id="4451383" name="Oval 55"/>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4451384" name="Group 56"/>
          <p:cNvGrpSpPr>
            <a:grpSpLocks/>
          </p:cNvGrpSpPr>
          <p:nvPr/>
        </p:nvGrpSpPr>
        <p:grpSpPr bwMode="auto">
          <a:xfrm>
            <a:off x="7239000" y="4657725"/>
            <a:ext cx="3200400" cy="300038"/>
            <a:chOff x="1200" y="2400"/>
            <a:chExt cx="2016" cy="189"/>
          </a:xfrm>
        </p:grpSpPr>
        <p:sp>
          <p:nvSpPr>
            <p:cNvPr id="4451385" name="Text Box 57"/>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Script renewals</a:t>
              </a:r>
            </a:p>
          </p:txBody>
        </p:sp>
        <p:sp>
          <p:nvSpPr>
            <p:cNvPr id="4451386" name="Oval 58"/>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4451387" name="Group 59"/>
          <p:cNvGrpSpPr>
            <a:grpSpLocks/>
          </p:cNvGrpSpPr>
          <p:nvPr/>
        </p:nvGrpSpPr>
        <p:grpSpPr bwMode="auto">
          <a:xfrm>
            <a:off x="7239000" y="4200525"/>
            <a:ext cx="3200400" cy="300038"/>
            <a:chOff x="1200" y="2400"/>
            <a:chExt cx="2016" cy="189"/>
          </a:xfrm>
        </p:grpSpPr>
        <p:sp>
          <p:nvSpPr>
            <p:cNvPr id="4451388" name="Text Box 60"/>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Inbox mgmt</a:t>
              </a:r>
            </a:p>
          </p:txBody>
        </p:sp>
        <p:sp>
          <p:nvSpPr>
            <p:cNvPr id="4451389" name="Oval 61"/>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4451421" name="Group 93"/>
          <p:cNvGrpSpPr>
            <a:grpSpLocks/>
          </p:cNvGrpSpPr>
          <p:nvPr/>
        </p:nvGrpSpPr>
        <p:grpSpPr bwMode="auto">
          <a:xfrm>
            <a:off x="7239000" y="5110163"/>
            <a:ext cx="3200400" cy="300037"/>
            <a:chOff x="1200" y="2400"/>
            <a:chExt cx="2016" cy="189"/>
          </a:xfrm>
        </p:grpSpPr>
        <p:sp>
          <p:nvSpPr>
            <p:cNvPr id="4451422" name="Text Box 94"/>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Data gathering </a:t>
              </a:r>
            </a:p>
          </p:txBody>
        </p:sp>
        <p:sp>
          <p:nvSpPr>
            <p:cNvPr id="4451423" name="Oval 95"/>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8467" name="Group 113"/>
          <p:cNvGrpSpPr>
            <a:grpSpLocks/>
          </p:cNvGrpSpPr>
          <p:nvPr/>
        </p:nvGrpSpPr>
        <p:grpSpPr bwMode="auto">
          <a:xfrm>
            <a:off x="2133600" y="5643563"/>
            <a:ext cx="3200400" cy="300037"/>
            <a:chOff x="1200" y="2400"/>
            <a:chExt cx="2016" cy="189"/>
          </a:xfrm>
        </p:grpSpPr>
        <p:sp>
          <p:nvSpPr>
            <p:cNvPr id="4451442" name="Text Box 114"/>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66"/>
                  </a:solidFill>
                  <a:effectLst>
                    <a:outerShdw blurRad="38100" dist="38100" dir="2700000" algn="tl">
                      <a:srgbClr val="000000"/>
                    </a:outerShdw>
                  </a:effectLst>
                  <a:latin typeface="Arial" pitchFamily="34" charset="0"/>
                </a:rPr>
                <a:t>Vitals</a:t>
              </a:r>
            </a:p>
          </p:txBody>
        </p:sp>
        <p:sp>
          <p:nvSpPr>
            <p:cNvPr id="4451443" name="Oval 115"/>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sp>
        <p:nvSpPr>
          <p:cNvPr id="4451446" name="Oval 118"/>
          <p:cNvSpPr>
            <a:spLocks noChangeArrowheads="1"/>
          </p:cNvSpPr>
          <p:nvPr/>
        </p:nvSpPr>
        <p:spPr bwMode="auto">
          <a:xfrm>
            <a:off x="2743200" y="3733800"/>
            <a:ext cx="2438400" cy="2362200"/>
          </a:xfrm>
          <a:prstGeom prst="ellipse">
            <a:avLst/>
          </a:prstGeom>
          <a:solidFill>
            <a:srgbClr val="33CCCC">
              <a:alpha val="25000"/>
            </a:srgbClr>
          </a:solidFill>
          <a:ln w="9525"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451459" name="Text Box 131"/>
          <p:cNvSpPr txBox="1">
            <a:spLocks noChangeArrowheads="1"/>
          </p:cNvSpPr>
          <p:nvPr/>
        </p:nvSpPr>
        <p:spPr bwMode="auto">
          <a:xfrm>
            <a:off x="6934200" y="3627438"/>
            <a:ext cx="19812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Allows greater MD focus on high complexity tasks</a:t>
            </a:r>
            <a:endParaRPr lang="en-US" sz="2800">
              <a:solidFill>
                <a:srgbClr val="FFFF66"/>
              </a:solidFill>
              <a:effectLst>
                <a:outerShdw blurRad="38100" dist="38100" dir="2700000" algn="tl">
                  <a:srgbClr val="000000"/>
                </a:outerShdw>
              </a:effectLst>
              <a:latin typeface="Arial" pitchFamily="34" charset="0"/>
            </a:endParaRPr>
          </a:p>
        </p:txBody>
      </p:sp>
      <p:grpSp>
        <p:nvGrpSpPr>
          <p:cNvPr id="18470" name="Group 134"/>
          <p:cNvGrpSpPr>
            <a:grpSpLocks/>
          </p:cNvGrpSpPr>
          <p:nvPr/>
        </p:nvGrpSpPr>
        <p:grpSpPr bwMode="auto">
          <a:xfrm>
            <a:off x="7239000" y="2133600"/>
            <a:ext cx="3200400" cy="300038"/>
            <a:chOff x="1200" y="2400"/>
            <a:chExt cx="2016" cy="189"/>
          </a:xfrm>
        </p:grpSpPr>
        <p:sp>
          <p:nvSpPr>
            <p:cNvPr id="4451463" name="Text Box 135"/>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00"/>
                  </a:solidFill>
                  <a:effectLst>
                    <a:outerShdw blurRad="38100" dist="38100" dir="2700000" algn="tl">
                      <a:srgbClr val="000000"/>
                    </a:outerShdw>
                  </a:effectLst>
                  <a:latin typeface="Arial" pitchFamily="34" charset="0"/>
                </a:rPr>
                <a:t>E/M acute sx</a:t>
              </a:r>
              <a:r>
                <a:rPr lang="en-US" sz="1600">
                  <a:solidFill>
                    <a:srgbClr val="00FF00"/>
                  </a:solidFill>
                  <a:effectLst>
                    <a:outerShdw blurRad="38100" dist="38100" dir="2700000" algn="tl">
                      <a:srgbClr val="000000"/>
                    </a:outerShdw>
                  </a:effectLst>
                  <a:latin typeface="Arial" pitchFamily="34" charset="0"/>
                </a:rPr>
                <a:t> </a:t>
              </a:r>
            </a:p>
          </p:txBody>
        </p:sp>
        <p:sp>
          <p:nvSpPr>
            <p:cNvPr id="4451464" name="Oval 136"/>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8471" name="Group 137"/>
          <p:cNvGrpSpPr>
            <a:grpSpLocks/>
          </p:cNvGrpSpPr>
          <p:nvPr/>
        </p:nvGrpSpPr>
        <p:grpSpPr bwMode="auto">
          <a:xfrm>
            <a:off x="7239000" y="1905000"/>
            <a:ext cx="3200400" cy="300038"/>
            <a:chOff x="1200" y="2400"/>
            <a:chExt cx="2016" cy="189"/>
          </a:xfrm>
        </p:grpSpPr>
        <p:sp>
          <p:nvSpPr>
            <p:cNvPr id="4451466" name="Text Box 138"/>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00"/>
                  </a:solidFill>
                  <a:effectLst>
                    <a:outerShdw blurRad="38100" dist="38100" dir="2700000" algn="tl">
                      <a:srgbClr val="000000"/>
                    </a:outerShdw>
                  </a:effectLst>
                  <a:latin typeface="Arial" pitchFamily="34" charset="0"/>
                </a:rPr>
                <a:t>Chronic illness care </a:t>
              </a:r>
              <a:r>
                <a:rPr lang="en-US" sz="1600">
                  <a:solidFill>
                    <a:srgbClr val="00FF00"/>
                  </a:solidFill>
                  <a:effectLst>
                    <a:outerShdw blurRad="38100" dist="38100" dir="2700000" algn="tl">
                      <a:srgbClr val="000000"/>
                    </a:outerShdw>
                  </a:effectLst>
                  <a:latin typeface="Arial" pitchFamily="34" charset="0"/>
                </a:rPr>
                <a:t> </a:t>
              </a:r>
            </a:p>
          </p:txBody>
        </p:sp>
        <p:sp>
          <p:nvSpPr>
            <p:cNvPr id="4451467" name="Oval 139"/>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8472" name="Group 140"/>
          <p:cNvGrpSpPr>
            <a:grpSpLocks/>
          </p:cNvGrpSpPr>
          <p:nvPr/>
        </p:nvGrpSpPr>
        <p:grpSpPr bwMode="auto">
          <a:xfrm>
            <a:off x="7239000" y="1452563"/>
            <a:ext cx="3200400" cy="300037"/>
            <a:chOff x="1200" y="2400"/>
            <a:chExt cx="2016" cy="189"/>
          </a:xfrm>
        </p:grpSpPr>
        <p:sp>
          <p:nvSpPr>
            <p:cNvPr id="4451469" name="Text Box 141"/>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00"/>
                  </a:solidFill>
                  <a:effectLst>
                    <a:outerShdw blurRad="38100" dist="38100" dir="2700000" algn="tl">
                      <a:srgbClr val="000000"/>
                    </a:outerShdw>
                  </a:effectLst>
                  <a:latin typeface="Arial" pitchFamily="34" charset="0"/>
                </a:rPr>
                <a:t>Bio/psycho/social integration  </a:t>
              </a:r>
              <a:r>
                <a:rPr lang="en-US" sz="1600">
                  <a:solidFill>
                    <a:srgbClr val="00FF00"/>
                  </a:solidFill>
                  <a:effectLst>
                    <a:outerShdw blurRad="38100" dist="38100" dir="2700000" algn="tl">
                      <a:srgbClr val="000000"/>
                    </a:outerShdw>
                  </a:effectLst>
                  <a:latin typeface="Arial" pitchFamily="34" charset="0"/>
                </a:rPr>
                <a:t> </a:t>
              </a:r>
            </a:p>
          </p:txBody>
        </p:sp>
        <p:sp>
          <p:nvSpPr>
            <p:cNvPr id="4451470" name="Oval 142"/>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grpSp>
        <p:nvGrpSpPr>
          <p:cNvPr id="18473" name="Group 143"/>
          <p:cNvGrpSpPr>
            <a:grpSpLocks/>
          </p:cNvGrpSpPr>
          <p:nvPr/>
        </p:nvGrpSpPr>
        <p:grpSpPr bwMode="auto">
          <a:xfrm>
            <a:off x="7239000" y="1681163"/>
            <a:ext cx="3200400" cy="300037"/>
            <a:chOff x="1200" y="2400"/>
            <a:chExt cx="2016" cy="189"/>
          </a:xfrm>
        </p:grpSpPr>
        <p:sp>
          <p:nvSpPr>
            <p:cNvPr id="4451472" name="Text Box 144"/>
            <p:cNvSpPr txBox="1">
              <a:spLocks noChangeArrowheads="1"/>
            </p:cNvSpPr>
            <p:nvPr/>
          </p:nvSpPr>
          <p:spPr bwMode="auto">
            <a:xfrm>
              <a:off x="1344" y="2400"/>
              <a:ext cx="187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sz="1600">
                  <a:solidFill>
                    <a:srgbClr val="FFFF00"/>
                  </a:solidFill>
                  <a:effectLst>
                    <a:outerShdw blurRad="38100" dist="38100" dir="2700000" algn="tl">
                      <a:srgbClr val="000000"/>
                    </a:outerShdw>
                  </a:effectLst>
                  <a:latin typeface="Arial" pitchFamily="34" charset="0"/>
                </a:rPr>
                <a:t>Shared decision making</a:t>
              </a:r>
              <a:endParaRPr lang="en-US" sz="1600">
                <a:solidFill>
                  <a:srgbClr val="00FF00"/>
                </a:solidFill>
                <a:effectLst>
                  <a:outerShdw blurRad="38100" dist="38100" dir="2700000" algn="tl">
                    <a:srgbClr val="000000"/>
                  </a:outerShdw>
                </a:effectLst>
                <a:latin typeface="Arial" pitchFamily="34" charset="0"/>
              </a:endParaRPr>
            </a:p>
          </p:txBody>
        </p:sp>
        <p:sp>
          <p:nvSpPr>
            <p:cNvPr id="4451473" name="Oval 145"/>
            <p:cNvSpPr>
              <a:spLocks noChangeArrowheads="1"/>
            </p:cNvSpPr>
            <p:nvPr/>
          </p:nvSpPr>
          <p:spPr bwMode="auto">
            <a:xfrm>
              <a:off x="1200" y="2448"/>
              <a:ext cx="96" cy="9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grpSp>
      <p:sp>
        <p:nvSpPr>
          <p:cNvPr id="4451475" name="Text Box 147"/>
          <p:cNvSpPr txBox="1">
            <a:spLocks noChangeArrowheads="1"/>
          </p:cNvSpPr>
          <p:nvPr/>
        </p:nvSpPr>
        <p:spPr bwMode="auto">
          <a:xfrm>
            <a:off x="1905000" y="6137275"/>
            <a:ext cx="60960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MA</a:t>
            </a:r>
          </a:p>
        </p:txBody>
      </p:sp>
      <p:sp>
        <p:nvSpPr>
          <p:cNvPr id="4451476" name="Text Box 148"/>
          <p:cNvSpPr txBox="1">
            <a:spLocks noChangeArrowheads="1"/>
          </p:cNvSpPr>
          <p:nvPr/>
        </p:nvSpPr>
        <p:spPr bwMode="auto">
          <a:xfrm>
            <a:off x="2667000" y="61515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RN</a:t>
            </a:r>
          </a:p>
        </p:txBody>
      </p:sp>
      <p:sp>
        <p:nvSpPr>
          <p:cNvPr id="4451477" name="Text Box 149"/>
          <p:cNvSpPr txBox="1">
            <a:spLocks noChangeArrowheads="1"/>
          </p:cNvSpPr>
          <p:nvPr/>
        </p:nvSpPr>
        <p:spPr bwMode="auto">
          <a:xfrm>
            <a:off x="3581400" y="6137275"/>
            <a:ext cx="60960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RN</a:t>
            </a:r>
          </a:p>
        </p:txBody>
      </p:sp>
      <p:sp>
        <p:nvSpPr>
          <p:cNvPr id="4451478" name="Text Box 150"/>
          <p:cNvSpPr txBox="1">
            <a:spLocks noChangeArrowheads="1"/>
          </p:cNvSpPr>
          <p:nvPr/>
        </p:nvSpPr>
        <p:spPr bwMode="auto">
          <a:xfrm>
            <a:off x="4572000" y="61515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NP</a:t>
            </a:r>
          </a:p>
        </p:txBody>
      </p:sp>
      <p:sp>
        <p:nvSpPr>
          <p:cNvPr id="4451479" name="Text Box 151"/>
          <p:cNvSpPr txBox="1">
            <a:spLocks noChangeArrowheads="1"/>
          </p:cNvSpPr>
          <p:nvPr/>
        </p:nvSpPr>
        <p:spPr bwMode="auto">
          <a:xfrm>
            <a:off x="5029200" y="6153150"/>
            <a:ext cx="609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PA</a:t>
            </a:r>
          </a:p>
        </p:txBody>
      </p:sp>
      <p:sp>
        <p:nvSpPr>
          <p:cNvPr id="4451480" name="Text Box 152"/>
          <p:cNvSpPr txBox="1">
            <a:spLocks noChangeArrowheads="1"/>
          </p:cNvSpPr>
          <p:nvPr/>
        </p:nvSpPr>
        <p:spPr bwMode="auto">
          <a:xfrm>
            <a:off x="7010400" y="61515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50000"/>
              </a:spcBef>
              <a:defRPr/>
            </a:pPr>
            <a:r>
              <a:rPr lang="en-US">
                <a:solidFill>
                  <a:srgbClr val="FFFF66"/>
                </a:solidFill>
                <a:effectLst>
                  <a:outerShdw blurRad="38100" dist="38100" dir="2700000" algn="tl">
                    <a:srgbClr val="000000"/>
                  </a:outerShdw>
                </a:effectLst>
                <a:latin typeface="Arial" pitchFamily="34" charset="0"/>
              </a:rPr>
              <a:t>MD</a:t>
            </a:r>
          </a:p>
        </p:txBody>
      </p:sp>
    </p:spTree>
    <p:extLst>
      <p:ext uri="{BB962C8B-B14F-4D97-AF65-F5344CB8AC3E}">
        <p14:creationId xmlns:p14="http://schemas.microsoft.com/office/powerpoint/2010/main" val="53625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28334 -1.15607E-6 L -0.48334 -0.00023 " pathEditMode="relative" rAng="0" ptsTypes="AA">
                                      <p:cBhvr>
                                        <p:cTn id="6" dur="500" fill="hold"/>
                                        <p:tgtEl>
                                          <p:spTgt spid="4451369"/>
                                        </p:tgtEl>
                                        <p:attrNameLst>
                                          <p:attrName>ppt_x</p:attrName>
                                          <p:attrName>ppt_y</p:attrName>
                                        </p:attrNameLst>
                                      </p:cBhvr>
                                      <p:rCtr x="-10000" y="-23"/>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accel="50000" decel="50000" fill="hold" nodeType="clickEffect">
                                  <p:stCondLst>
                                    <p:cond delay="0"/>
                                  </p:stCondLst>
                                  <p:childTnLst>
                                    <p:animMotion origin="layout" path="M -0.21667 -0.00023 L -0.48334 -0.00023 " pathEditMode="relative" rAng="0" ptsTypes="AA">
                                      <p:cBhvr>
                                        <p:cTn id="10" dur="500" fill="hold"/>
                                        <p:tgtEl>
                                          <p:spTgt spid="4451378"/>
                                        </p:tgtEl>
                                        <p:attrNameLst>
                                          <p:attrName>ppt_x</p:attrName>
                                          <p:attrName>ppt_y</p:attrName>
                                        </p:attrNameLst>
                                      </p:cBhvr>
                                      <p:rCtr x="-13333" y="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path" presetSubtype="0" accel="50000" decel="50000" fill="hold" nodeType="clickEffect">
                                  <p:stCondLst>
                                    <p:cond delay="0"/>
                                  </p:stCondLst>
                                  <p:childTnLst>
                                    <p:animMotion origin="layout" path="M -0.28334 -1.56069E-6 L -0.48334 -0.00023 " pathEditMode="relative" rAng="0" ptsTypes="AA">
                                      <p:cBhvr>
                                        <p:cTn id="14" dur="500" fill="hold"/>
                                        <p:tgtEl>
                                          <p:spTgt spid="4451421"/>
                                        </p:tgtEl>
                                        <p:attrNameLst>
                                          <p:attrName>ppt_x</p:attrName>
                                          <p:attrName>ppt_y</p:attrName>
                                        </p:attrNameLst>
                                      </p:cBhvr>
                                      <p:rCtr x="-10000" y="-23"/>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nodeType="clickEffect">
                                  <p:stCondLst>
                                    <p:cond delay="0"/>
                                  </p:stCondLst>
                                  <p:childTnLst>
                                    <p:animMotion origin="layout" path="M -0.25834 -4.04624E-7 L -0.45 -0.00092 " pathEditMode="relative" rAng="0" ptsTypes="AA">
                                      <p:cBhvr>
                                        <p:cTn id="18" dur="500" fill="hold"/>
                                        <p:tgtEl>
                                          <p:spTgt spid="4451381"/>
                                        </p:tgtEl>
                                        <p:attrNameLst>
                                          <p:attrName>ppt_x</p:attrName>
                                          <p:attrName>ppt_y</p:attrName>
                                        </p:attrNameLst>
                                      </p:cBhvr>
                                      <p:rCtr x="-9583" y="-46"/>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fill="hold" nodeType="clickEffect">
                                  <p:stCondLst>
                                    <p:cond delay="0"/>
                                  </p:stCondLst>
                                  <p:childTnLst>
                                    <p:animMotion origin="layout" path="M -0.28334 4.39306E-6 L -0.41667 -0.00093 " pathEditMode="relative" rAng="0" ptsTypes="AA">
                                      <p:cBhvr>
                                        <p:cTn id="22" dur="500" fill="hold"/>
                                        <p:tgtEl>
                                          <p:spTgt spid="4451384"/>
                                        </p:tgtEl>
                                        <p:attrNameLst>
                                          <p:attrName>ppt_x</p:attrName>
                                          <p:attrName>ppt_y</p:attrName>
                                        </p:attrNameLst>
                                      </p:cBhvr>
                                      <p:rCtr x="-6667" y="-46"/>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path" presetSubtype="0" accel="50000" decel="50000" fill="hold" nodeType="clickEffect">
                                  <p:stCondLst>
                                    <p:cond delay="0"/>
                                  </p:stCondLst>
                                  <p:childTnLst>
                                    <p:animMotion origin="layout" path="M -0.25834 2.83237E-6 L -0.38334 -0.00023 " pathEditMode="relative" rAng="0" ptsTypes="AA">
                                      <p:cBhvr>
                                        <p:cTn id="26" dur="500" fill="hold"/>
                                        <p:tgtEl>
                                          <p:spTgt spid="4451375"/>
                                        </p:tgtEl>
                                        <p:attrNameLst>
                                          <p:attrName>ppt_x</p:attrName>
                                          <p:attrName>ppt_y</p:attrName>
                                        </p:attrNameLst>
                                      </p:cBhvr>
                                      <p:rCtr x="-6250" y="-23"/>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path" presetSubtype="0" accel="50000" decel="50000" fill="hold" nodeType="clickEffect">
                                  <p:stCondLst>
                                    <p:cond delay="0"/>
                                  </p:stCondLst>
                                  <p:childTnLst>
                                    <p:animMotion origin="layout" path="M -0.24167 -0.00093 L -0.35 -0.00093 " pathEditMode="relative" rAng="0" ptsTypes="AA">
                                      <p:cBhvr>
                                        <p:cTn id="30" dur="500" fill="hold"/>
                                        <p:tgtEl>
                                          <p:spTgt spid="4451387"/>
                                        </p:tgtEl>
                                        <p:attrNameLst>
                                          <p:attrName>ppt_x</p:attrName>
                                          <p:attrName>ppt_y</p:attrName>
                                        </p:attrNameLst>
                                      </p:cBhvr>
                                      <p:rCtr x="-5417" y="0"/>
                                    </p:animMotion>
                                  </p:childTnLst>
                                </p:cTn>
                              </p:par>
                              <p:par>
                                <p:cTn id="31" presetID="5" presetClass="entr" presetSubtype="10" fill="hold" grpId="0" nodeType="withEffect">
                                  <p:stCondLst>
                                    <p:cond delay="0"/>
                                  </p:stCondLst>
                                  <p:childTnLst>
                                    <p:set>
                                      <p:cBhvr>
                                        <p:cTn id="32" dur="1" fill="hold">
                                          <p:stCondLst>
                                            <p:cond delay="0"/>
                                          </p:stCondLst>
                                        </p:cTn>
                                        <p:tgtEl>
                                          <p:spTgt spid="4451446"/>
                                        </p:tgtEl>
                                        <p:attrNameLst>
                                          <p:attrName>style.visibility</p:attrName>
                                        </p:attrNameLst>
                                      </p:cBhvr>
                                      <p:to>
                                        <p:strVal val="visible"/>
                                      </p:to>
                                    </p:set>
                                    <p:animEffect transition="in" filter="checkerboard(across)">
                                      <p:cBhvr>
                                        <p:cTn id="33" dur="500"/>
                                        <p:tgtEl>
                                          <p:spTgt spid="445144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xit" presetSubtype="10" fill="hold" grpId="0" nodeType="clickEffect">
                                  <p:stCondLst>
                                    <p:cond delay="0"/>
                                  </p:stCondLst>
                                  <p:childTnLst>
                                    <p:animEffect transition="out" filter="checkerboard(across)">
                                      <p:cBhvr>
                                        <p:cTn id="37" dur="500"/>
                                        <p:tgtEl>
                                          <p:spTgt spid="4451445"/>
                                        </p:tgtEl>
                                      </p:cBhvr>
                                    </p:animEffect>
                                    <p:set>
                                      <p:cBhvr>
                                        <p:cTn id="38" dur="1" fill="hold">
                                          <p:stCondLst>
                                            <p:cond delay="499"/>
                                          </p:stCondLst>
                                        </p:cTn>
                                        <p:tgtEl>
                                          <p:spTgt spid="445144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4451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1445" grpId="0" animBg="1"/>
      <p:bldP spid="4451446" grpId="0" animBg="1"/>
      <p:bldP spid="44514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David Reuben</a:t>
            </a:r>
            <a:br>
              <a:rPr lang="en-US" dirty="0" smtClean="0">
                <a:solidFill>
                  <a:schemeClr val="accent2"/>
                </a:solidFill>
              </a:rPr>
            </a:br>
            <a:r>
              <a:rPr lang="en-US" sz="2800" dirty="0" smtClean="0">
                <a:solidFill>
                  <a:srgbClr val="000000"/>
                </a:solidFill>
              </a:rPr>
              <a:t>UCLA</a:t>
            </a:r>
            <a:endParaRPr lang="en-US" sz="2800" dirty="0">
              <a:solidFill>
                <a:srgbClr val="000000"/>
              </a:solidFill>
            </a:endParaRPr>
          </a:p>
        </p:txBody>
      </p:sp>
      <p:sp>
        <p:nvSpPr>
          <p:cNvPr id="3" name="Content Placeholder 2"/>
          <p:cNvSpPr>
            <a:spLocks noGrp="1"/>
          </p:cNvSpPr>
          <p:nvPr>
            <p:ph sz="half" idx="1"/>
          </p:nvPr>
        </p:nvSpPr>
        <p:spPr/>
        <p:txBody>
          <a:bodyPr/>
          <a:lstStyle/>
          <a:p>
            <a:r>
              <a:rPr lang="en-US" dirty="0" smtClean="0"/>
              <a:t>ABIMF Joy 2012</a:t>
            </a:r>
          </a:p>
          <a:p>
            <a:r>
              <a:rPr lang="en-US" dirty="0" smtClean="0"/>
              <a:t>“Physician Partners”</a:t>
            </a:r>
          </a:p>
          <a:p>
            <a:pPr lvl="1"/>
            <a:r>
              <a:rPr lang="en-US" dirty="0" smtClean="0">
                <a:solidFill>
                  <a:schemeClr val="accent2"/>
                </a:solidFill>
              </a:rPr>
              <a:t>Scripts/COE</a:t>
            </a:r>
          </a:p>
          <a:p>
            <a:pPr lvl="1"/>
            <a:r>
              <a:rPr lang="en-US" dirty="0" smtClean="0">
                <a:solidFill>
                  <a:schemeClr val="accent2"/>
                </a:solidFill>
              </a:rPr>
              <a:t>Charting/Charge</a:t>
            </a:r>
          </a:p>
          <a:p>
            <a:r>
              <a:rPr lang="en-US" dirty="0" smtClean="0"/>
              <a:t>JAMA IM </a:t>
            </a:r>
            <a:r>
              <a:rPr lang="en-US" dirty="0" smtClean="0">
                <a:solidFill>
                  <a:schemeClr val="bg1">
                    <a:lumMod val="50000"/>
                  </a:schemeClr>
                </a:solidFill>
              </a:rPr>
              <a:t>5.14</a:t>
            </a:r>
          </a:p>
          <a:p>
            <a:pPr lvl="1"/>
            <a:r>
              <a:rPr lang="en-US" dirty="0" err="1" smtClean="0">
                <a:solidFill>
                  <a:srgbClr val="333399"/>
                </a:solidFill>
              </a:rPr>
              <a:t>Pt</a:t>
            </a:r>
            <a:r>
              <a:rPr lang="en-US" dirty="0" smtClean="0">
                <a:solidFill>
                  <a:srgbClr val="333399"/>
                </a:solidFill>
              </a:rPr>
              <a:t> satisfaction </a:t>
            </a:r>
          </a:p>
          <a:p>
            <a:pPr marL="457200" lvl="1" indent="0">
              <a:buNone/>
            </a:pPr>
            <a:r>
              <a:rPr lang="en-US" dirty="0">
                <a:solidFill>
                  <a:srgbClr val="333399"/>
                </a:solidFill>
              </a:rPr>
              <a:t> </a:t>
            </a:r>
            <a:r>
              <a:rPr lang="en-US" dirty="0" smtClean="0">
                <a:solidFill>
                  <a:srgbClr val="333399"/>
                </a:solidFill>
              </a:rPr>
              <a:t>     w/MD </a:t>
            </a:r>
            <a:r>
              <a:rPr lang="en-US" dirty="0">
                <a:solidFill>
                  <a:srgbClr val="333399"/>
                </a:solidFill>
              </a:rPr>
              <a:t>time </a:t>
            </a:r>
            <a:r>
              <a:rPr lang="en-US" dirty="0" smtClean="0">
                <a:solidFill>
                  <a:srgbClr val="333399"/>
                </a:solidFill>
              </a:rPr>
              <a:t>↑</a:t>
            </a:r>
            <a:endParaRPr lang="en-US" dirty="0">
              <a:solidFill>
                <a:srgbClr val="333399"/>
              </a:solidFill>
            </a:endParaRPr>
          </a:p>
          <a:p>
            <a:pPr lvl="1"/>
            <a:r>
              <a:rPr lang="en-US" dirty="0" smtClean="0">
                <a:solidFill>
                  <a:srgbClr val="333399"/>
                </a:solidFill>
              </a:rPr>
              <a:t>Save 1.5 </a:t>
            </a:r>
            <a:r>
              <a:rPr lang="en-US" dirty="0" err="1" smtClean="0">
                <a:solidFill>
                  <a:srgbClr val="333399"/>
                </a:solidFill>
              </a:rPr>
              <a:t>hr</a:t>
            </a:r>
            <a:r>
              <a:rPr lang="en-US" dirty="0" smtClean="0">
                <a:solidFill>
                  <a:srgbClr val="333399"/>
                </a:solidFill>
              </a:rPr>
              <a:t>/4hr</a:t>
            </a:r>
          </a:p>
          <a:p>
            <a:r>
              <a:rPr lang="en-US" dirty="0" smtClean="0"/>
              <a:t>Training Academy</a:t>
            </a:r>
          </a:p>
          <a:p>
            <a:endParaRPr lang="en-US" dirty="0" smtClean="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6600" y="152400"/>
            <a:ext cx="1943099" cy="20819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27500" y="2667000"/>
            <a:ext cx="4978400" cy="3733800"/>
          </a:xfrm>
          <a:prstGeom prst="rect">
            <a:avLst/>
          </a:prstGeom>
        </p:spPr>
      </p:pic>
      <p:sp>
        <p:nvSpPr>
          <p:cNvPr id="6" name="TextBox 5"/>
          <p:cNvSpPr txBox="1"/>
          <p:nvPr/>
        </p:nvSpPr>
        <p:spPr>
          <a:xfrm>
            <a:off x="76200" y="39469"/>
            <a:ext cx="1905000" cy="646331"/>
          </a:xfrm>
          <a:prstGeom prst="rect">
            <a:avLst/>
          </a:prstGeom>
          <a:noFill/>
        </p:spPr>
        <p:txBody>
          <a:bodyPr wrap="square" rtlCol="0">
            <a:spAutoFit/>
          </a:bodyPr>
          <a:lstStyle/>
          <a:p>
            <a:r>
              <a:rPr lang="en-US" i="1" dirty="0" smtClean="0">
                <a:solidFill>
                  <a:srgbClr val="000000"/>
                </a:solidFill>
              </a:rPr>
              <a:t>Innovation</a:t>
            </a:r>
            <a:endParaRPr lang="en-US" i="1"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598418457"/>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a:defRPr/>
            </a:pPr>
            <a:endParaRPr lang="en-US">
              <a:ea typeface="MS PGothic" charset="0"/>
            </a:endParaRPr>
          </a:p>
        </p:txBody>
      </p:sp>
      <p:sp>
        <p:nvSpPr>
          <p:cNvPr id="204803" name="Content Placeholder 2"/>
          <p:cNvSpPr>
            <a:spLocks noGrp="1"/>
          </p:cNvSpPr>
          <p:nvPr>
            <p:ph idx="1"/>
          </p:nvPr>
        </p:nvSpPr>
        <p:spPr/>
        <p:txBody>
          <a:bodyPr/>
          <a:lstStyle/>
          <a:p>
            <a:pPr>
              <a:defRPr/>
            </a:pPr>
            <a:endParaRPr lang="en-US">
              <a:ea typeface="MS PGothic" charset="0"/>
            </a:endParaRPr>
          </a:p>
        </p:txBody>
      </p:sp>
      <p:pic>
        <p:nvPicPr>
          <p:cNvPr id="306179" name="Picture 6" descr="Clinic 7 008 resiz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 y="-25400"/>
            <a:ext cx="98044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226993"/>
            <a:ext cx="9220200" cy="954107"/>
          </a:xfrm>
          <a:prstGeom prst="rect">
            <a:avLst/>
          </a:prstGeom>
          <a:noFill/>
        </p:spPr>
        <p:txBody>
          <a:bodyPr wrap="square">
            <a:spAutoFit/>
          </a:bodyPr>
          <a:lstStyle/>
          <a:p>
            <a:pPr>
              <a:defRPr/>
            </a:pPr>
            <a:r>
              <a:rPr lang="en-US" sz="2800" b="1" dirty="0" smtClean="0">
                <a:solidFill>
                  <a:schemeClr val="bg1"/>
                </a:solidFill>
                <a:latin typeface="Arial"/>
              </a:rPr>
              <a:t>Collaborative Care</a:t>
            </a:r>
          </a:p>
          <a:p>
            <a:pPr>
              <a:defRPr/>
            </a:pPr>
            <a:r>
              <a:rPr lang="en-US" sz="2800" b="1" dirty="0" smtClean="0">
                <a:solidFill>
                  <a:schemeClr val="bg1"/>
                </a:solidFill>
                <a:latin typeface="Arial"/>
              </a:rPr>
              <a:t>3:1</a:t>
            </a:r>
            <a:endParaRPr lang="en-US" sz="2800" b="1" dirty="0">
              <a:solidFill>
                <a:schemeClr val="bg1"/>
              </a:solidFill>
              <a:latin typeface="Arial"/>
            </a:endParaRPr>
          </a:p>
        </p:txBody>
      </p:sp>
    </p:spTree>
    <p:extLst>
      <p:ext uri="{BB962C8B-B14F-4D97-AF65-F5344CB8AC3E}">
        <p14:creationId xmlns:p14="http://schemas.microsoft.com/office/powerpoint/2010/main" val="2289795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rPr>
              <a:t>Be Bold</a:t>
            </a:r>
            <a:endParaRPr lang="en-US" dirty="0">
              <a:solidFill>
                <a:srgbClr val="333399"/>
              </a:solidFill>
            </a:endParaRPr>
          </a:p>
        </p:txBody>
      </p:sp>
      <p:sp>
        <p:nvSpPr>
          <p:cNvPr id="3" name="TextBox 2"/>
          <p:cNvSpPr txBox="1"/>
          <p:nvPr/>
        </p:nvSpPr>
        <p:spPr>
          <a:xfrm>
            <a:off x="152400" y="152400"/>
            <a:ext cx="2895600" cy="369332"/>
          </a:xfrm>
          <a:prstGeom prst="rect">
            <a:avLst/>
          </a:prstGeom>
          <a:noFill/>
        </p:spPr>
        <p:txBody>
          <a:bodyPr wrap="square" rtlCol="0">
            <a:spAutoFit/>
          </a:bodyPr>
          <a:lstStyle/>
          <a:p>
            <a:r>
              <a:rPr lang="en-US" dirty="0">
                <a:solidFill>
                  <a:srgbClr val="333399"/>
                </a:solidFill>
              </a:rPr>
              <a:t>Action Step: </a:t>
            </a:r>
            <a:r>
              <a:rPr lang="en-US" dirty="0" smtClean="0"/>
              <a:t>Institutions</a:t>
            </a:r>
            <a:endParaRPr lang="en-US" dirty="0"/>
          </a:p>
        </p:txBody>
      </p:sp>
      <p:pic>
        <p:nvPicPr>
          <p:cNvPr id="7" name="Content Placeholder 6" descr="stuart cover pic"/>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990600" y="1295400"/>
            <a:ext cx="7315200" cy="5029200"/>
          </a:xfrm>
        </p:spPr>
      </p:pic>
    </p:spTree>
    <p:extLst>
      <p:ext uri="{BB962C8B-B14F-4D97-AF65-F5344CB8AC3E}">
        <p14:creationId xmlns:p14="http://schemas.microsoft.com/office/powerpoint/2010/main" val="308189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3399"/>
                </a:solidFill>
              </a:rPr>
              <a:t>Research</a:t>
            </a:r>
            <a:endParaRPr lang="en-US" dirty="0">
              <a:solidFill>
                <a:schemeClr val="bg1">
                  <a:lumMod val="65000"/>
                </a:schemeClr>
              </a:solidFill>
            </a:endParaRPr>
          </a:p>
        </p:txBody>
      </p:sp>
      <p:sp>
        <p:nvSpPr>
          <p:cNvPr id="7" name="TextBox 6"/>
          <p:cNvSpPr txBox="1"/>
          <p:nvPr/>
        </p:nvSpPr>
        <p:spPr>
          <a:xfrm>
            <a:off x="2152165" y="1295400"/>
            <a:ext cx="896112" cy="369332"/>
          </a:xfrm>
          <a:prstGeom prst="rect">
            <a:avLst/>
          </a:prstGeom>
          <a:solidFill>
            <a:schemeClr val="bg1"/>
          </a:solidFill>
        </p:spPr>
        <p:txBody>
          <a:bodyPr wrap="square" rtlCol="0">
            <a:spAutoFit/>
          </a:bodyPr>
          <a:lstStyle/>
          <a:p>
            <a:r>
              <a:rPr lang="en-US" dirty="0" smtClean="0">
                <a:solidFill>
                  <a:srgbClr val="CC3300"/>
                </a:solidFill>
              </a:rPr>
              <a:t>Tests</a:t>
            </a:r>
            <a:endParaRPr lang="en-US" dirty="0">
              <a:solidFill>
                <a:srgbClr val="CC3300"/>
              </a:solidFill>
            </a:endParaRPr>
          </a:p>
        </p:txBody>
      </p:sp>
      <p:sp>
        <p:nvSpPr>
          <p:cNvPr id="8" name="TextBox 7"/>
          <p:cNvSpPr txBox="1"/>
          <p:nvPr/>
        </p:nvSpPr>
        <p:spPr>
          <a:xfrm>
            <a:off x="5903099" y="1295400"/>
            <a:ext cx="1272401" cy="369332"/>
          </a:xfrm>
          <a:prstGeom prst="rect">
            <a:avLst/>
          </a:prstGeom>
          <a:solidFill>
            <a:schemeClr val="bg1"/>
          </a:solidFill>
        </p:spPr>
        <p:txBody>
          <a:bodyPr wrap="square" rtlCol="0">
            <a:spAutoFit/>
          </a:bodyPr>
          <a:lstStyle/>
          <a:p>
            <a:r>
              <a:rPr lang="en-US" dirty="0" smtClean="0">
                <a:solidFill>
                  <a:srgbClr val="CC3300"/>
                </a:solidFill>
              </a:rPr>
              <a:t>Treatment</a:t>
            </a:r>
            <a:endParaRPr lang="en-US" dirty="0">
              <a:solidFill>
                <a:srgbClr val="CC3300"/>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4226" y="1752600"/>
            <a:ext cx="3444400" cy="2262112"/>
          </a:xfrm>
          <a:prstGeom prst="rect">
            <a:avLst/>
          </a:prstGeom>
        </p:spPr>
      </p:pic>
      <p:pic>
        <p:nvPicPr>
          <p:cNvPr id="9" name="Picture 8"/>
          <p:cNvPicPr>
            <a:picLocks noChangeAspect="1"/>
          </p:cNvPicPr>
          <p:nvPr/>
        </p:nvPicPr>
        <p:blipFill>
          <a:blip r:embed="rId4"/>
          <a:stretch>
            <a:fillRect/>
          </a:stretch>
        </p:blipFill>
        <p:spPr>
          <a:xfrm>
            <a:off x="4572000" y="1752600"/>
            <a:ext cx="3415686" cy="2286000"/>
          </a:xfrm>
          <a:prstGeom prst="rect">
            <a:avLst/>
          </a:prstGeom>
        </p:spPr>
      </p:pic>
      <p:sp>
        <p:nvSpPr>
          <p:cNvPr id="3" name="TextBox 2"/>
          <p:cNvSpPr txBox="1"/>
          <p:nvPr/>
        </p:nvSpPr>
        <p:spPr>
          <a:xfrm>
            <a:off x="2438400" y="2691824"/>
            <a:ext cx="4724400" cy="830997"/>
          </a:xfrm>
          <a:prstGeom prst="rect">
            <a:avLst/>
          </a:prstGeom>
          <a:solidFill>
            <a:schemeClr val="bg1"/>
          </a:solidFill>
        </p:spPr>
        <p:txBody>
          <a:bodyPr wrap="square" rtlCol="0">
            <a:spAutoFit/>
          </a:bodyPr>
          <a:lstStyle/>
          <a:p>
            <a:r>
              <a:rPr lang="en-US" sz="4800" b="1" dirty="0" smtClean="0">
                <a:solidFill>
                  <a:srgbClr val="CC3300"/>
                </a:solidFill>
              </a:rPr>
              <a:t>&gt;$100 Billion/</a:t>
            </a:r>
            <a:r>
              <a:rPr lang="en-US" sz="4800" b="1" dirty="0" err="1" smtClean="0">
                <a:solidFill>
                  <a:srgbClr val="CC3300"/>
                </a:solidFill>
              </a:rPr>
              <a:t>yr</a:t>
            </a:r>
            <a:endParaRPr lang="en-US" sz="4800" b="1" dirty="0">
              <a:solidFill>
                <a:srgbClr val="CC3300"/>
              </a:solidFill>
            </a:endParaRPr>
          </a:p>
        </p:txBody>
      </p:sp>
      <p:sp>
        <p:nvSpPr>
          <p:cNvPr id="18" name="TextBox 17"/>
          <p:cNvSpPr txBox="1"/>
          <p:nvPr/>
        </p:nvSpPr>
        <p:spPr>
          <a:xfrm>
            <a:off x="3810000" y="6327085"/>
            <a:ext cx="1752600" cy="530915"/>
          </a:xfrm>
          <a:prstGeom prst="rect">
            <a:avLst/>
          </a:prstGeom>
          <a:solidFill>
            <a:schemeClr val="bg1"/>
          </a:solidFill>
        </p:spPr>
        <p:txBody>
          <a:bodyPr wrap="square" rtlCol="0">
            <a:spAutoFit/>
          </a:bodyPr>
          <a:lstStyle/>
          <a:p>
            <a:r>
              <a:rPr lang="en-US" dirty="0" smtClean="0">
                <a:solidFill>
                  <a:srgbClr val="CC3300"/>
                </a:solidFill>
              </a:rPr>
              <a:t>Delivery model </a:t>
            </a:r>
            <a:r>
              <a:rPr lang="en-US" sz="1050" dirty="0" smtClean="0">
                <a:solidFill>
                  <a:srgbClr val="000000"/>
                </a:solidFill>
              </a:rPr>
              <a:t>to wisely deploy</a:t>
            </a:r>
            <a:endParaRPr lang="en-US" sz="1050" dirty="0">
              <a:solidFill>
                <a:srgbClr val="000000"/>
              </a:solidFill>
            </a:endParaRPr>
          </a:p>
        </p:txBody>
      </p:sp>
      <p:pic>
        <p:nvPicPr>
          <p:cNvPr id="14" name="Content Placeholder 4"/>
          <p:cNvPicPr>
            <a:picLocks noGrp="1" noChangeAspect="1"/>
          </p:cNvPicPr>
          <p:nvPr>
            <p:ph sz="half" idx="1"/>
          </p:nvPr>
        </p:nvPicPr>
        <p:blipFill rotWithShape="1">
          <a:blip r:embed="rId5" cstate="print">
            <a:extLst>
              <a:ext uri="{28A0092B-C50C-407E-A947-70E740481C1C}">
                <a14:useLocalDpi xmlns:a14="http://schemas.microsoft.com/office/drawing/2010/main"/>
              </a:ext>
            </a:extLst>
          </a:blip>
          <a:srcRect/>
          <a:stretch/>
        </p:blipFill>
        <p:spPr>
          <a:xfrm>
            <a:off x="2895601" y="4114800"/>
            <a:ext cx="3352800" cy="2224024"/>
          </a:xfrm>
        </p:spPr>
      </p:pic>
      <p:sp>
        <p:nvSpPr>
          <p:cNvPr id="19" name="TextBox 18"/>
          <p:cNvSpPr txBox="1"/>
          <p:nvPr/>
        </p:nvSpPr>
        <p:spPr>
          <a:xfrm>
            <a:off x="3505200" y="5619690"/>
            <a:ext cx="2057400" cy="400110"/>
          </a:xfrm>
          <a:prstGeom prst="rect">
            <a:avLst/>
          </a:prstGeom>
          <a:solidFill>
            <a:schemeClr val="bg1"/>
          </a:solidFill>
        </p:spPr>
        <p:txBody>
          <a:bodyPr wrap="square" rtlCol="0">
            <a:spAutoFit/>
          </a:bodyPr>
          <a:lstStyle/>
          <a:p>
            <a:r>
              <a:rPr lang="en-US" sz="2000" b="1" dirty="0" smtClean="0">
                <a:solidFill>
                  <a:srgbClr val="CC3300"/>
                </a:solidFill>
              </a:rPr>
              <a:t>&lt;$0.3 Billion/</a:t>
            </a:r>
            <a:r>
              <a:rPr lang="en-US" sz="2000" b="1" dirty="0" err="1" smtClean="0">
                <a:solidFill>
                  <a:srgbClr val="CC3300"/>
                </a:solidFill>
              </a:rPr>
              <a:t>yr</a:t>
            </a:r>
            <a:endParaRPr lang="en-US" sz="2000" b="1" dirty="0">
              <a:solidFill>
                <a:srgbClr val="CC3300"/>
              </a:solidFill>
            </a:endParaRPr>
          </a:p>
        </p:txBody>
      </p:sp>
      <p:sp>
        <p:nvSpPr>
          <p:cNvPr id="4" name="Down Arrow 3"/>
          <p:cNvSpPr/>
          <p:nvPr/>
        </p:nvSpPr>
        <p:spPr>
          <a:xfrm>
            <a:off x="3048000" y="3962400"/>
            <a:ext cx="1524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5867400" y="3962400"/>
            <a:ext cx="1524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152400"/>
            <a:ext cx="1828800" cy="369332"/>
          </a:xfrm>
          <a:prstGeom prst="rect">
            <a:avLst/>
          </a:prstGeom>
          <a:noFill/>
        </p:spPr>
        <p:txBody>
          <a:bodyPr wrap="square" rtlCol="0">
            <a:spAutoFit/>
          </a:bodyPr>
          <a:lstStyle/>
          <a:p>
            <a:r>
              <a:rPr lang="en-US" dirty="0" smtClean="0">
                <a:solidFill>
                  <a:schemeClr val="accent2"/>
                </a:solidFill>
              </a:rPr>
              <a:t>Action Step</a:t>
            </a:r>
            <a:endParaRPr lang="en-US" dirty="0">
              <a:solidFill>
                <a:schemeClr val="accent2"/>
              </a:solidFill>
            </a:endParaRPr>
          </a:p>
        </p:txBody>
      </p:sp>
    </p:spTree>
    <p:extLst>
      <p:ext uri="{BB962C8B-B14F-4D97-AF65-F5344CB8AC3E}">
        <p14:creationId xmlns:p14="http://schemas.microsoft.com/office/powerpoint/2010/main" val="4285487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0.70"/>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solidFill>
                  <a:srgbClr val="CC0000"/>
                </a:solidFill>
              </a:rPr>
              <a:t>Joy </a:t>
            </a:r>
            <a:r>
              <a:rPr lang="en-US" dirty="0">
                <a:solidFill>
                  <a:srgbClr val="CC0000"/>
                </a:solidFill>
                <a:sym typeface="Wingdings"/>
              </a:rPr>
              <a:t> Triple Aim</a:t>
            </a:r>
            <a:endParaRPr lang="en-US" dirty="0">
              <a:solidFill>
                <a:srgbClr val="CC0000"/>
              </a:solidFill>
            </a:endParaRPr>
          </a:p>
        </p:txBody>
      </p:sp>
      <p:sp>
        <p:nvSpPr>
          <p:cNvPr id="3" name="Content Placeholder 2"/>
          <p:cNvSpPr>
            <a:spLocks noGrp="1"/>
          </p:cNvSpPr>
          <p:nvPr>
            <p:ph idx="1"/>
          </p:nvPr>
        </p:nvSpPr>
        <p:spPr>
          <a:xfrm>
            <a:off x="457200" y="1600201"/>
            <a:ext cx="3886200" cy="4525963"/>
          </a:xfrm>
        </p:spPr>
        <p:txBody>
          <a:bodyPr/>
          <a:lstStyle/>
          <a:p>
            <a:r>
              <a:rPr lang="en-US" dirty="0" smtClean="0"/>
              <a:t>Engaging physicians</a:t>
            </a:r>
          </a:p>
          <a:p>
            <a:r>
              <a:rPr lang="en-US" dirty="0" smtClean="0"/>
              <a:t>Unleash professionalism</a:t>
            </a:r>
          </a:p>
        </p:txBody>
      </p:sp>
      <p:sp>
        <p:nvSpPr>
          <p:cNvPr id="6" name="Content Placeholder 2"/>
          <p:cNvSpPr txBox="1">
            <a:spLocks/>
          </p:cNvSpPr>
          <p:nvPr/>
        </p:nvSpPr>
        <p:spPr bwMode="auto">
          <a:xfrm>
            <a:off x="5029200" y="1646237"/>
            <a:ext cx="3886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smtClean="0"/>
              <a:t>Better care</a:t>
            </a:r>
          </a:p>
          <a:p>
            <a:r>
              <a:rPr lang="en-US" dirty="0" smtClean="0"/>
              <a:t>Better health</a:t>
            </a:r>
          </a:p>
          <a:p>
            <a:r>
              <a:rPr lang="en-US" dirty="0" smtClean="0"/>
              <a:t>Lower cost </a:t>
            </a:r>
            <a:endParaRPr lang="en-US" dirty="0"/>
          </a:p>
        </p:txBody>
      </p:sp>
      <p:sp>
        <p:nvSpPr>
          <p:cNvPr id="9" name="TextBox 8"/>
          <p:cNvSpPr txBox="1"/>
          <p:nvPr/>
        </p:nvSpPr>
        <p:spPr>
          <a:xfrm>
            <a:off x="152400" y="76200"/>
            <a:ext cx="1447800" cy="646331"/>
          </a:xfrm>
          <a:prstGeom prst="rect">
            <a:avLst/>
          </a:prstGeom>
          <a:noFill/>
        </p:spPr>
        <p:txBody>
          <a:bodyPr wrap="square" rtlCol="0">
            <a:spAutoFit/>
          </a:bodyPr>
          <a:lstStyle/>
          <a:p>
            <a:pPr lvl="0"/>
            <a:r>
              <a:rPr lang="en-US" i="1" dirty="0" smtClean="0"/>
              <a:t>Take away</a:t>
            </a:r>
            <a:endParaRPr lang="en-US" i="1" dirty="0"/>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3886200"/>
            <a:ext cx="3276600" cy="2671808"/>
          </a:xfrm>
          <a:prstGeom prst="rect">
            <a:avLst/>
          </a:prstGeom>
        </p:spPr>
      </p:pic>
      <p:sp>
        <p:nvSpPr>
          <p:cNvPr id="7" name="TextBox 6"/>
          <p:cNvSpPr txBox="1"/>
          <p:nvPr/>
        </p:nvSpPr>
        <p:spPr>
          <a:xfrm>
            <a:off x="304800" y="1371600"/>
            <a:ext cx="1447800" cy="646331"/>
          </a:xfrm>
          <a:prstGeom prst="rect">
            <a:avLst/>
          </a:prstGeom>
          <a:noFill/>
        </p:spPr>
        <p:txBody>
          <a:bodyPr wrap="square" rtlCol="0">
            <a:spAutoFit/>
          </a:bodyPr>
          <a:lstStyle/>
          <a:p>
            <a:pPr lvl="0"/>
            <a:endParaRPr lang="en-US" i="1" dirty="0">
              <a:solidFill>
                <a:srgbClr val="808080"/>
              </a:solidFill>
            </a:endParaRPr>
          </a:p>
          <a:p>
            <a:endParaRPr lang="en-US" dirty="0"/>
          </a:p>
        </p:txBody>
      </p:sp>
    </p:spTree>
    <p:extLst>
      <p:ext uri="{BB962C8B-B14F-4D97-AF65-F5344CB8AC3E}">
        <p14:creationId xmlns:p14="http://schemas.microsoft.com/office/powerpoint/2010/main" val="127634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346200" y="1447800"/>
            <a:ext cx="6807200" cy="5334000"/>
          </a:xfrm>
          <a:prstGeom prst="rect">
            <a:avLst/>
          </a:prstGeom>
        </p:spPr>
      </p:pic>
      <p:sp>
        <p:nvSpPr>
          <p:cNvPr id="5" name="Title 1"/>
          <p:cNvSpPr>
            <a:spLocks noGrp="1"/>
          </p:cNvSpPr>
          <p:nvPr>
            <p:ph type="title"/>
          </p:nvPr>
        </p:nvSpPr>
        <p:spPr>
          <a:xfrm>
            <a:off x="457200" y="274638"/>
            <a:ext cx="8229600" cy="1143000"/>
          </a:xfrm>
        </p:spPr>
        <p:txBody>
          <a:bodyPr/>
          <a:lstStyle/>
          <a:p>
            <a:r>
              <a:rPr lang="en-US" sz="3600" dirty="0" smtClean="0">
                <a:solidFill>
                  <a:srgbClr val="333399"/>
                </a:solidFill>
                <a:sym typeface="Wingdings"/>
              </a:rPr>
              <a:t>Practice Science</a:t>
            </a:r>
            <a:endParaRPr lang="en-US" dirty="0">
              <a:solidFill>
                <a:srgbClr val="333399"/>
              </a:solidFill>
            </a:endParaRPr>
          </a:p>
        </p:txBody>
      </p:sp>
      <p:pic>
        <p:nvPicPr>
          <p:cNvPr id="6" name="Picture 5"/>
          <p:cNvPicPr>
            <a:picLocks noChangeAspect="1"/>
          </p:cNvPicPr>
          <p:nvPr/>
        </p:nvPicPr>
        <p:blipFill>
          <a:blip r:embed="rId4"/>
          <a:stretch>
            <a:fillRect/>
          </a:stretch>
        </p:blipFill>
        <p:spPr>
          <a:xfrm>
            <a:off x="1752600" y="4267201"/>
            <a:ext cx="1938837" cy="990599"/>
          </a:xfrm>
          <a:prstGeom prst="rect">
            <a:avLst/>
          </a:prstGeom>
        </p:spPr>
      </p:pic>
      <p:sp>
        <p:nvSpPr>
          <p:cNvPr id="7" name="TextBox 6"/>
          <p:cNvSpPr txBox="1"/>
          <p:nvPr/>
        </p:nvSpPr>
        <p:spPr>
          <a:xfrm>
            <a:off x="6400800" y="2962870"/>
            <a:ext cx="2362200" cy="923330"/>
          </a:xfrm>
          <a:prstGeom prst="rect">
            <a:avLst/>
          </a:prstGeom>
          <a:noFill/>
        </p:spPr>
        <p:txBody>
          <a:bodyPr wrap="square" rtlCol="0">
            <a:spAutoFit/>
          </a:bodyPr>
          <a:lstStyle/>
          <a:p>
            <a:r>
              <a:rPr lang="en-US" dirty="0" smtClean="0"/>
              <a:t>Systems Eng</a:t>
            </a:r>
            <a:r>
              <a:rPr lang="en-US" dirty="0"/>
              <a:t>.</a:t>
            </a:r>
            <a:endParaRPr lang="en-US" dirty="0" smtClean="0"/>
          </a:p>
          <a:p>
            <a:r>
              <a:rPr lang="en-US" dirty="0" smtClean="0"/>
              <a:t>Human Factors</a:t>
            </a:r>
          </a:p>
          <a:p>
            <a:r>
              <a:rPr lang="en-US" dirty="0" smtClean="0"/>
              <a:t>Clinician </a:t>
            </a:r>
            <a:endParaRPr lang="en-US" dirty="0"/>
          </a:p>
        </p:txBody>
      </p:sp>
      <p:sp>
        <p:nvSpPr>
          <p:cNvPr id="8" name="TextBox 7"/>
          <p:cNvSpPr txBox="1"/>
          <p:nvPr/>
        </p:nvSpPr>
        <p:spPr>
          <a:xfrm>
            <a:off x="152400" y="152400"/>
            <a:ext cx="3200400" cy="369332"/>
          </a:xfrm>
          <a:prstGeom prst="rect">
            <a:avLst/>
          </a:prstGeom>
          <a:noFill/>
        </p:spPr>
        <p:txBody>
          <a:bodyPr wrap="square" rtlCol="0">
            <a:spAutoFit/>
          </a:bodyPr>
          <a:lstStyle/>
          <a:p>
            <a:r>
              <a:rPr lang="en-US" dirty="0">
                <a:solidFill>
                  <a:srgbClr val="333399"/>
                </a:solidFill>
              </a:rPr>
              <a:t>Action </a:t>
            </a:r>
            <a:r>
              <a:rPr lang="en-US" dirty="0" smtClean="0">
                <a:solidFill>
                  <a:srgbClr val="333399"/>
                </a:solidFill>
              </a:rPr>
              <a:t>Step: </a:t>
            </a:r>
            <a:r>
              <a:rPr lang="en-US" dirty="0" smtClean="0">
                <a:solidFill>
                  <a:srgbClr val="000000"/>
                </a:solidFill>
              </a:rPr>
              <a:t>Invest more in</a:t>
            </a:r>
            <a:endParaRPr lang="en-US" dirty="0">
              <a:solidFill>
                <a:srgbClr val="000000"/>
              </a:solidFill>
            </a:endParaRPr>
          </a:p>
        </p:txBody>
      </p:sp>
      <p:sp>
        <p:nvSpPr>
          <p:cNvPr id="11" name="TextBox 10"/>
          <p:cNvSpPr txBox="1"/>
          <p:nvPr/>
        </p:nvSpPr>
        <p:spPr>
          <a:xfrm>
            <a:off x="6629400" y="4343162"/>
            <a:ext cx="1295400" cy="1384995"/>
          </a:xfrm>
          <a:prstGeom prst="rect">
            <a:avLst/>
          </a:prstGeom>
          <a:noFill/>
        </p:spPr>
        <p:txBody>
          <a:bodyPr wrap="square" rtlCol="0">
            <a:spAutoFit/>
          </a:bodyPr>
          <a:lstStyle/>
          <a:p>
            <a:endParaRPr lang="en-US" sz="1400" dirty="0">
              <a:solidFill>
                <a:srgbClr val="000000"/>
              </a:solidFill>
            </a:endParaRPr>
          </a:p>
          <a:p>
            <a:r>
              <a:rPr lang="en-US" sz="1400" dirty="0" smtClean="0">
                <a:solidFill>
                  <a:srgbClr val="000000"/>
                </a:solidFill>
              </a:rPr>
              <a:t>To study </a:t>
            </a:r>
            <a:r>
              <a:rPr lang="en-US" sz="1400" dirty="0">
                <a:solidFill>
                  <a:srgbClr val="000000"/>
                </a:solidFill>
              </a:rPr>
              <a:t>innovations </a:t>
            </a:r>
            <a:r>
              <a:rPr lang="en-US" sz="1400" dirty="0" smtClean="0">
                <a:solidFill>
                  <a:srgbClr val="000000"/>
                </a:solidFill>
              </a:rPr>
              <a:t>and optimize </a:t>
            </a:r>
            <a:r>
              <a:rPr lang="en-US" sz="1400" dirty="0">
                <a:solidFill>
                  <a:srgbClr val="000000"/>
                </a:solidFill>
              </a:rPr>
              <a:t>the delivery </a:t>
            </a:r>
            <a:r>
              <a:rPr lang="en-US" sz="1400" dirty="0" smtClean="0">
                <a:solidFill>
                  <a:srgbClr val="000000"/>
                </a:solidFill>
              </a:rPr>
              <a:t>models</a:t>
            </a:r>
            <a:endParaRPr lang="en-US" sz="1400" dirty="0">
              <a:solidFill>
                <a:srgbClr val="000000"/>
              </a:solidFill>
            </a:endParaRPr>
          </a:p>
        </p:txBody>
      </p:sp>
    </p:spTree>
    <p:extLst>
      <p:ext uri="{BB962C8B-B14F-4D97-AF65-F5344CB8AC3E}">
        <p14:creationId xmlns:p14="http://schemas.microsoft.com/office/powerpoint/2010/main" val="497263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sym typeface="Wingdings"/>
              </a:rPr>
              <a:t>Avoid Compliance Creep</a:t>
            </a:r>
            <a:endParaRPr lang="en-US" sz="2800" dirty="0">
              <a:solidFill>
                <a:srgbClr val="808080"/>
              </a:solidFill>
            </a:endParaRPr>
          </a:p>
        </p:txBody>
      </p:sp>
      <p:sp>
        <p:nvSpPr>
          <p:cNvPr id="3" name="TextBox 2"/>
          <p:cNvSpPr txBox="1"/>
          <p:nvPr/>
        </p:nvSpPr>
        <p:spPr>
          <a:xfrm>
            <a:off x="152400" y="152400"/>
            <a:ext cx="2590800" cy="369332"/>
          </a:xfrm>
          <a:prstGeom prst="rect">
            <a:avLst/>
          </a:prstGeom>
          <a:noFill/>
        </p:spPr>
        <p:txBody>
          <a:bodyPr wrap="square" rtlCol="0">
            <a:spAutoFit/>
          </a:bodyPr>
          <a:lstStyle/>
          <a:p>
            <a:r>
              <a:rPr lang="en-US" dirty="0">
                <a:solidFill>
                  <a:srgbClr val="333399"/>
                </a:solidFill>
              </a:rPr>
              <a:t>Action Step: </a:t>
            </a:r>
            <a:r>
              <a:rPr lang="en-US" dirty="0" smtClean="0">
                <a:solidFill>
                  <a:srgbClr val="000000"/>
                </a:solidFill>
              </a:rPr>
              <a:t>Institutions</a:t>
            </a:r>
            <a:endParaRPr lang="en-US" dirty="0">
              <a:solidFill>
                <a:srgbClr val="000000"/>
              </a:solidFill>
            </a:endParaRPr>
          </a:p>
        </p:txBody>
      </p:sp>
      <p:pic>
        <p:nvPicPr>
          <p:cNvPr id="6" name="Picture 2" descr="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39861" y="1630586"/>
            <a:ext cx="6584939" cy="4541614"/>
          </a:xfrm>
          <a:prstGeom prst="rect">
            <a:avLst/>
          </a:prstGeom>
          <a:noFill/>
          <a:ln w="9525">
            <a:noFill/>
            <a:miter lim="800000"/>
            <a:headEnd/>
            <a:tailEnd/>
          </a:ln>
        </p:spPr>
      </p:pic>
      <p:sp>
        <p:nvSpPr>
          <p:cNvPr id="5" name="TextBox 4"/>
          <p:cNvSpPr txBox="1"/>
          <p:nvPr/>
        </p:nvSpPr>
        <p:spPr>
          <a:xfrm>
            <a:off x="3352800" y="6260068"/>
            <a:ext cx="2590800" cy="369332"/>
          </a:xfrm>
          <a:prstGeom prst="rect">
            <a:avLst/>
          </a:prstGeom>
          <a:noFill/>
        </p:spPr>
        <p:txBody>
          <a:bodyPr wrap="square" rtlCol="0">
            <a:spAutoFit/>
          </a:bodyPr>
          <a:lstStyle/>
          <a:p>
            <a:r>
              <a:rPr lang="en-US" dirty="0" smtClean="0">
                <a:solidFill>
                  <a:srgbClr val="333399"/>
                </a:solidFill>
              </a:rPr>
              <a:t>Ex: MU CPOE</a:t>
            </a:r>
            <a:endParaRPr lang="en-US" dirty="0">
              <a:solidFill>
                <a:srgbClr val="000000"/>
              </a:solidFill>
            </a:endParaRPr>
          </a:p>
        </p:txBody>
      </p:sp>
    </p:spTree>
    <p:extLst>
      <p:ext uri="{BB962C8B-B14F-4D97-AF65-F5344CB8AC3E}">
        <p14:creationId xmlns:p14="http://schemas.microsoft.com/office/powerpoint/2010/main" val="1362876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sym typeface="Wingdings"/>
              </a:rPr>
              <a:t>Rethink Signature</a:t>
            </a:r>
            <a:endParaRPr lang="en-US" dirty="0">
              <a:solidFill>
                <a:srgbClr val="333399"/>
              </a:solidFill>
            </a:endParaRPr>
          </a:p>
        </p:txBody>
      </p:sp>
      <p:sp>
        <p:nvSpPr>
          <p:cNvPr id="3" name="Content Placeholder 2"/>
          <p:cNvSpPr>
            <a:spLocks noGrp="1"/>
          </p:cNvSpPr>
          <p:nvPr>
            <p:ph idx="1"/>
          </p:nvPr>
        </p:nvSpPr>
        <p:spPr>
          <a:xfrm>
            <a:off x="457200" y="1600201"/>
            <a:ext cx="7162800" cy="4525963"/>
          </a:xfrm>
        </p:spPr>
        <p:txBody>
          <a:bodyPr/>
          <a:lstStyle/>
          <a:p>
            <a:r>
              <a:rPr lang="en-US" dirty="0" smtClean="0"/>
              <a:t>Rethink documentation </a:t>
            </a:r>
          </a:p>
          <a:p>
            <a:pPr lvl="1"/>
            <a:r>
              <a:rPr lang="en-US" dirty="0" smtClean="0">
                <a:solidFill>
                  <a:schemeClr val="bg1">
                    <a:lumMod val="65000"/>
                  </a:schemeClr>
                </a:solidFill>
              </a:rPr>
              <a:t>Most doesn’t add value</a:t>
            </a:r>
          </a:p>
          <a:p>
            <a:pPr lvl="1"/>
            <a:r>
              <a:rPr lang="en-US" dirty="0" err="1" smtClean="0">
                <a:solidFill>
                  <a:schemeClr val="bg1">
                    <a:lumMod val="65000"/>
                  </a:schemeClr>
                </a:solidFill>
              </a:rPr>
              <a:t>Dr</a:t>
            </a:r>
            <a:r>
              <a:rPr lang="en-US" dirty="0" smtClean="0">
                <a:solidFill>
                  <a:schemeClr val="bg1">
                    <a:lumMod val="65000"/>
                  </a:schemeClr>
                </a:solidFill>
              </a:rPr>
              <a:t> not data entry</a:t>
            </a:r>
          </a:p>
          <a:p>
            <a:pPr lvl="1"/>
            <a:r>
              <a:rPr lang="en-US" dirty="0" smtClean="0">
                <a:solidFill>
                  <a:schemeClr val="bg1">
                    <a:lumMod val="65000"/>
                  </a:schemeClr>
                </a:solidFill>
              </a:rPr>
              <a:t>Serving multiple purposes</a:t>
            </a:r>
          </a:p>
          <a:p>
            <a:pPr lvl="1"/>
            <a:r>
              <a:rPr lang="en-US" dirty="0" smtClean="0">
                <a:solidFill>
                  <a:schemeClr val="bg1">
                    <a:lumMod val="65000"/>
                  </a:schemeClr>
                </a:solidFill>
              </a:rPr>
              <a:t>is causing unintended consequences </a:t>
            </a:r>
            <a:r>
              <a:rPr lang="en-US" sz="1400" dirty="0" smtClean="0">
                <a:solidFill>
                  <a:schemeClr val="bg1">
                    <a:lumMod val="65000"/>
                  </a:schemeClr>
                </a:solidFill>
              </a:rPr>
              <a:t>(show ex earlier of current documentation)</a:t>
            </a:r>
          </a:p>
        </p:txBody>
      </p:sp>
      <p:pic>
        <p:nvPicPr>
          <p:cNvPr id="5" name="Picture 4"/>
          <p:cNvPicPr>
            <a:picLocks noChangeAspect="1"/>
          </p:cNvPicPr>
          <p:nvPr/>
        </p:nvPicPr>
        <p:blipFill>
          <a:blip r:embed="rId3"/>
          <a:stretch>
            <a:fillRect/>
          </a:stretch>
        </p:blipFill>
        <p:spPr>
          <a:xfrm>
            <a:off x="533400" y="1524000"/>
            <a:ext cx="8039100" cy="5359400"/>
          </a:xfrm>
          <a:prstGeom prst="rect">
            <a:avLst/>
          </a:prstGeom>
        </p:spPr>
      </p:pic>
      <p:sp>
        <p:nvSpPr>
          <p:cNvPr id="8" name="TextBox 7"/>
          <p:cNvSpPr txBox="1"/>
          <p:nvPr/>
        </p:nvSpPr>
        <p:spPr>
          <a:xfrm>
            <a:off x="152400" y="152400"/>
            <a:ext cx="2819400" cy="369332"/>
          </a:xfrm>
          <a:prstGeom prst="rect">
            <a:avLst/>
          </a:prstGeom>
          <a:noFill/>
        </p:spPr>
        <p:txBody>
          <a:bodyPr wrap="square" rtlCol="0">
            <a:spAutoFit/>
          </a:bodyPr>
          <a:lstStyle/>
          <a:p>
            <a:r>
              <a:rPr lang="en-US" dirty="0">
                <a:solidFill>
                  <a:srgbClr val="333399"/>
                </a:solidFill>
              </a:rPr>
              <a:t>Action Step: </a:t>
            </a:r>
            <a:r>
              <a:rPr lang="en-US" dirty="0" smtClean="0">
                <a:solidFill>
                  <a:srgbClr val="000000"/>
                </a:solidFill>
              </a:rPr>
              <a:t>Regulators</a:t>
            </a:r>
            <a:endParaRPr lang="en-US" dirty="0">
              <a:solidFill>
                <a:srgbClr val="000000"/>
              </a:solidFill>
            </a:endParaRPr>
          </a:p>
        </p:txBody>
      </p:sp>
      <p:sp>
        <p:nvSpPr>
          <p:cNvPr id="9" name="TextBox 8"/>
          <p:cNvSpPr txBox="1"/>
          <p:nvPr/>
        </p:nvSpPr>
        <p:spPr>
          <a:xfrm>
            <a:off x="914400" y="1676400"/>
            <a:ext cx="2667000" cy="369332"/>
          </a:xfrm>
          <a:prstGeom prst="rect">
            <a:avLst/>
          </a:prstGeom>
          <a:noFill/>
        </p:spPr>
        <p:txBody>
          <a:bodyPr wrap="square" rtlCol="0">
            <a:spAutoFit/>
          </a:bodyPr>
          <a:lstStyle/>
          <a:p>
            <a:endParaRPr lang="en-US" dirty="0">
              <a:solidFill>
                <a:srgbClr val="FFFFFF">
                  <a:lumMod val="50000"/>
                </a:srgbClr>
              </a:solidFill>
            </a:endParaRPr>
          </a:p>
        </p:txBody>
      </p:sp>
    </p:spTree>
    <p:extLst>
      <p:ext uri="{BB962C8B-B14F-4D97-AF65-F5344CB8AC3E}">
        <p14:creationId xmlns:p14="http://schemas.microsoft.com/office/powerpoint/2010/main" val="81660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rPr>
              <a:t>Less is More</a:t>
            </a:r>
            <a:endParaRPr lang="en-US" sz="2400" dirty="0">
              <a:solidFill>
                <a:srgbClr val="808080"/>
              </a:solidFill>
            </a:endParaRPr>
          </a:p>
        </p:txBody>
      </p:sp>
      <p:pic>
        <p:nvPicPr>
          <p:cNvPr id="5" name="Picture 4"/>
          <p:cNvPicPr>
            <a:picLocks noChangeAspect="1"/>
          </p:cNvPicPr>
          <p:nvPr/>
        </p:nvPicPr>
        <p:blipFill>
          <a:blip r:embed="rId3"/>
          <a:stretch>
            <a:fillRect/>
          </a:stretch>
        </p:blipFill>
        <p:spPr>
          <a:xfrm>
            <a:off x="1600200" y="1905000"/>
            <a:ext cx="6069767" cy="3276600"/>
          </a:xfrm>
          <a:prstGeom prst="rect">
            <a:avLst/>
          </a:prstGeom>
        </p:spPr>
      </p:pic>
      <p:sp>
        <p:nvSpPr>
          <p:cNvPr id="4" name="TextBox 3"/>
          <p:cNvSpPr txBox="1"/>
          <p:nvPr/>
        </p:nvSpPr>
        <p:spPr>
          <a:xfrm>
            <a:off x="152400" y="152400"/>
            <a:ext cx="3962400" cy="369332"/>
          </a:xfrm>
          <a:prstGeom prst="rect">
            <a:avLst/>
          </a:prstGeom>
          <a:noFill/>
        </p:spPr>
        <p:txBody>
          <a:bodyPr wrap="square" rtlCol="0">
            <a:spAutoFit/>
          </a:bodyPr>
          <a:lstStyle/>
          <a:p>
            <a:r>
              <a:rPr lang="en-US" dirty="0">
                <a:solidFill>
                  <a:srgbClr val="333399"/>
                </a:solidFill>
              </a:rPr>
              <a:t>Action Step: </a:t>
            </a:r>
            <a:r>
              <a:rPr lang="en-US" dirty="0" smtClean="0">
                <a:solidFill>
                  <a:srgbClr val="000000"/>
                </a:solidFill>
              </a:rPr>
              <a:t>Measure Developers</a:t>
            </a:r>
            <a:endParaRPr lang="en-US" dirty="0">
              <a:solidFill>
                <a:srgbClr val="000000"/>
              </a:solidFill>
            </a:endParaRPr>
          </a:p>
        </p:txBody>
      </p:sp>
      <p:sp>
        <p:nvSpPr>
          <p:cNvPr id="6" name="TextBox 5"/>
          <p:cNvSpPr txBox="1"/>
          <p:nvPr/>
        </p:nvSpPr>
        <p:spPr>
          <a:xfrm>
            <a:off x="3124200" y="5574268"/>
            <a:ext cx="3962400" cy="369332"/>
          </a:xfrm>
          <a:prstGeom prst="rect">
            <a:avLst/>
          </a:prstGeom>
          <a:noFill/>
        </p:spPr>
        <p:txBody>
          <a:bodyPr wrap="square" rtlCol="0">
            <a:spAutoFit/>
          </a:bodyPr>
          <a:lstStyle/>
          <a:p>
            <a:r>
              <a:rPr lang="en-US" dirty="0" smtClean="0">
                <a:solidFill>
                  <a:srgbClr val="333399"/>
                </a:solidFill>
              </a:rPr>
              <a:t>Keep it simple, add it up</a:t>
            </a:r>
            <a:endParaRPr lang="en-US" dirty="0">
              <a:solidFill>
                <a:srgbClr val="000000"/>
              </a:solidFill>
            </a:endParaRPr>
          </a:p>
        </p:txBody>
      </p:sp>
    </p:spTree>
    <p:extLst>
      <p:ext uri="{BB962C8B-B14F-4D97-AF65-F5344CB8AC3E}">
        <p14:creationId xmlns:p14="http://schemas.microsoft.com/office/powerpoint/2010/main" val="3697002076"/>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rPr>
              <a:t>↑ </a:t>
            </a:r>
            <a:r>
              <a:rPr lang="en-US" sz="3600" dirty="0" smtClean="0">
                <a:solidFill>
                  <a:srgbClr val="333399"/>
                </a:solidFill>
                <a:sym typeface="Wingdings"/>
              </a:rPr>
              <a:t>Nursing Workforce</a:t>
            </a:r>
            <a:r>
              <a:rPr lang="en-US" sz="2400" dirty="0" smtClean="0">
                <a:solidFill>
                  <a:schemeClr val="bg2"/>
                </a:solidFill>
                <a:sym typeface="Wingdings"/>
              </a:rPr>
              <a:t> </a:t>
            </a:r>
            <a:endParaRPr lang="en-US" dirty="0">
              <a:solidFill>
                <a:schemeClr val="bg2"/>
              </a:solidFill>
            </a:endParaRPr>
          </a:p>
        </p:txBody>
      </p:sp>
      <p:pic>
        <p:nvPicPr>
          <p:cNvPr id="6" name="Picture 5" descr="Deb.RN.lowr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1895828"/>
            <a:ext cx="3962400" cy="4962172"/>
          </a:xfrm>
          <a:prstGeom prst="rect">
            <a:avLst/>
          </a:prstGeom>
        </p:spPr>
      </p:pic>
      <p:sp>
        <p:nvSpPr>
          <p:cNvPr id="3" name="TextBox 2"/>
          <p:cNvSpPr txBox="1"/>
          <p:nvPr/>
        </p:nvSpPr>
        <p:spPr>
          <a:xfrm>
            <a:off x="152400" y="152400"/>
            <a:ext cx="2743200" cy="369332"/>
          </a:xfrm>
          <a:prstGeom prst="rect">
            <a:avLst/>
          </a:prstGeom>
          <a:noFill/>
        </p:spPr>
        <p:txBody>
          <a:bodyPr wrap="square" rtlCol="0">
            <a:spAutoFit/>
          </a:bodyPr>
          <a:lstStyle/>
          <a:p>
            <a:r>
              <a:rPr lang="en-US" dirty="0">
                <a:solidFill>
                  <a:srgbClr val="333399"/>
                </a:solidFill>
              </a:rPr>
              <a:t>Action Step: </a:t>
            </a:r>
            <a:r>
              <a:rPr lang="en-US" dirty="0" smtClean="0">
                <a:solidFill>
                  <a:srgbClr val="000000"/>
                </a:solidFill>
              </a:rPr>
              <a:t>Educators</a:t>
            </a:r>
            <a:endParaRPr lang="en-US" dirty="0">
              <a:solidFill>
                <a:srgbClr val="000000"/>
              </a:solidFill>
            </a:endParaRPr>
          </a:p>
        </p:txBody>
      </p:sp>
    </p:spTree>
    <p:extLst>
      <p:ext uri="{BB962C8B-B14F-4D97-AF65-F5344CB8AC3E}">
        <p14:creationId xmlns:p14="http://schemas.microsoft.com/office/powerpoint/2010/main" val="1342274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rPr>
              <a:t>Relentless Focus Usability</a:t>
            </a:r>
            <a:endParaRPr lang="en-US" dirty="0">
              <a:solidFill>
                <a:schemeClr val="bg2"/>
              </a:solidFill>
            </a:endParaRPr>
          </a:p>
        </p:txBody>
      </p:sp>
      <p:sp>
        <p:nvSpPr>
          <p:cNvPr id="3" name="TextBox 2"/>
          <p:cNvSpPr txBox="1"/>
          <p:nvPr/>
        </p:nvSpPr>
        <p:spPr>
          <a:xfrm>
            <a:off x="152400" y="152400"/>
            <a:ext cx="2743200" cy="369332"/>
          </a:xfrm>
          <a:prstGeom prst="rect">
            <a:avLst/>
          </a:prstGeom>
          <a:noFill/>
        </p:spPr>
        <p:txBody>
          <a:bodyPr wrap="square" rtlCol="0">
            <a:spAutoFit/>
          </a:bodyPr>
          <a:lstStyle/>
          <a:p>
            <a:r>
              <a:rPr lang="en-US" dirty="0">
                <a:solidFill>
                  <a:srgbClr val="333399"/>
                </a:solidFill>
              </a:rPr>
              <a:t>Action Step: </a:t>
            </a:r>
            <a:r>
              <a:rPr lang="en-US" dirty="0" smtClean="0">
                <a:solidFill>
                  <a:srgbClr val="000000"/>
                </a:solidFill>
              </a:rPr>
              <a:t>Vendors</a:t>
            </a:r>
            <a:endParaRPr lang="en-US" dirty="0">
              <a:solidFill>
                <a:srgbClr val="000000"/>
              </a:solidFill>
            </a:endParaRPr>
          </a:p>
        </p:txBody>
      </p:sp>
      <p:sp>
        <p:nvSpPr>
          <p:cNvPr id="7" name="TextBox 6"/>
          <p:cNvSpPr txBox="1"/>
          <p:nvPr/>
        </p:nvSpPr>
        <p:spPr>
          <a:xfrm>
            <a:off x="2209800" y="6183868"/>
            <a:ext cx="5257800" cy="369332"/>
          </a:xfrm>
          <a:prstGeom prst="rect">
            <a:avLst/>
          </a:prstGeom>
          <a:noFill/>
        </p:spPr>
        <p:txBody>
          <a:bodyPr wrap="square" rtlCol="0">
            <a:spAutoFit/>
          </a:bodyPr>
          <a:lstStyle/>
          <a:p>
            <a:r>
              <a:rPr lang="en-US" dirty="0" smtClean="0">
                <a:solidFill>
                  <a:srgbClr val="333399"/>
                </a:solidFill>
              </a:rPr>
              <a:t>Vibrant community of start-ups EHR bolt-on apps</a:t>
            </a:r>
            <a:endParaRPr lang="en-US" dirty="0">
              <a:solidFill>
                <a:srgbClr val="000000"/>
              </a:solidFill>
            </a:endParaRPr>
          </a:p>
        </p:txBody>
      </p:sp>
      <p:pic>
        <p:nvPicPr>
          <p:cNvPr id="6" name="Picture 5"/>
          <p:cNvPicPr>
            <a:picLocks noChangeAspect="1"/>
          </p:cNvPicPr>
          <p:nvPr/>
        </p:nvPicPr>
        <p:blipFill>
          <a:blip r:embed="rId3"/>
          <a:stretch>
            <a:fillRect/>
          </a:stretch>
        </p:blipFill>
        <p:spPr>
          <a:xfrm>
            <a:off x="1143000" y="1447800"/>
            <a:ext cx="7035800" cy="4551283"/>
          </a:xfrm>
          <a:prstGeom prst="rect">
            <a:avLst/>
          </a:prstGeom>
        </p:spPr>
      </p:pic>
    </p:spTree>
    <p:extLst>
      <p:ext uri="{BB962C8B-B14F-4D97-AF65-F5344CB8AC3E}">
        <p14:creationId xmlns:p14="http://schemas.microsoft.com/office/powerpoint/2010/main" val="357460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sz="3600" dirty="0" smtClean="0">
                <a:solidFill>
                  <a:srgbClr val="333399"/>
                </a:solidFill>
                <a:sym typeface="Wingdings"/>
              </a:rPr>
              <a:t>Professional Societies</a:t>
            </a:r>
            <a:endParaRPr lang="en-US" dirty="0">
              <a:solidFill>
                <a:srgbClr val="333399"/>
              </a:solidFill>
            </a:endParaRPr>
          </a:p>
        </p:txBody>
      </p:sp>
      <p:sp>
        <p:nvSpPr>
          <p:cNvPr id="8" name="TextBox 7"/>
          <p:cNvSpPr txBox="1"/>
          <p:nvPr/>
        </p:nvSpPr>
        <p:spPr>
          <a:xfrm>
            <a:off x="152400" y="152400"/>
            <a:ext cx="7315200" cy="369332"/>
          </a:xfrm>
          <a:prstGeom prst="rect">
            <a:avLst/>
          </a:prstGeom>
          <a:noFill/>
        </p:spPr>
        <p:txBody>
          <a:bodyPr wrap="square" rtlCol="0">
            <a:spAutoFit/>
          </a:bodyPr>
          <a:lstStyle/>
          <a:p>
            <a:r>
              <a:rPr lang="en-US" dirty="0" smtClean="0">
                <a:solidFill>
                  <a:srgbClr val="000000"/>
                </a:solidFill>
              </a:rPr>
              <a:t>Work underway</a:t>
            </a:r>
            <a:endParaRPr lang="en-US" dirty="0">
              <a:solidFill>
                <a:srgbClr val="000000"/>
              </a:solidFill>
            </a:endParaRPr>
          </a:p>
        </p:txBody>
      </p:sp>
      <p:pic>
        <p:nvPicPr>
          <p:cNvPr id="2" name="Picture 1"/>
          <p:cNvPicPr>
            <a:picLocks noChangeAspect="1"/>
          </p:cNvPicPr>
          <p:nvPr/>
        </p:nvPicPr>
        <p:blipFill>
          <a:blip r:embed="rId3"/>
          <a:stretch>
            <a:fillRect/>
          </a:stretch>
        </p:blipFill>
        <p:spPr>
          <a:xfrm>
            <a:off x="838200" y="2254188"/>
            <a:ext cx="2590800" cy="1366669"/>
          </a:xfrm>
          <a:prstGeom prst="rect">
            <a:avLst/>
          </a:prstGeom>
        </p:spPr>
      </p:pic>
      <p:sp>
        <p:nvSpPr>
          <p:cNvPr id="6" name="TextBox 5"/>
          <p:cNvSpPr txBox="1"/>
          <p:nvPr/>
        </p:nvSpPr>
        <p:spPr>
          <a:xfrm>
            <a:off x="3657600" y="2209800"/>
            <a:ext cx="5334000" cy="3816430"/>
          </a:xfrm>
          <a:prstGeom prst="rect">
            <a:avLst/>
          </a:prstGeom>
          <a:noFill/>
        </p:spPr>
        <p:txBody>
          <a:bodyPr wrap="square" rtlCol="0">
            <a:spAutoFit/>
          </a:bodyPr>
          <a:lstStyle/>
          <a:p>
            <a:r>
              <a:rPr lang="en-US" sz="3200" b="1" dirty="0" smtClean="0">
                <a:solidFill>
                  <a:srgbClr val="CC3300"/>
                </a:solidFill>
              </a:rPr>
              <a:t>Joy in Medicine</a:t>
            </a:r>
          </a:p>
          <a:p>
            <a:r>
              <a:rPr lang="en-US" sz="2400" i="1" dirty="0" smtClean="0">
                <a:solidFill>
                  <a:srgbClr val="333399"/>
                </a:solidFill>
              </a:rPr>
              <a:t>“Patients before paperwork”</a:t>
            </a:r>
          </a:p>
          <a:p>
            <a:pPr marL="342900" indent="-342900">
              <a:buFont typeface="Arial"/>
              <a:buChar char="•"/>
            </a:pPr>
            <a:r>
              <a:rPr lang="en-US" sz="2000" dirty="0" smtClean="0">
                <a:solidFill>
                  <a:srgbClr val="333399"/>
                </a:solidFill>
              </a:rPr>
              <a:t>Systematic literature review impact of admin </a:t>
            </a:r>
            <a:r>
              <a:rPr lang="en-US" sz="2000" dirty="0" err="1" smtClean="0">
                <a:solidFill>
                  <a:srgbClr val="333399"/>
                </a:solidFill>
              </a:rPr>
              <a:t>req</a:t>
            </a:r>
            <a:r>
              <a:rPr lang="en-US" sz="2000" dirty="0" smtClean="0">
                <a:solidFill>
                  <a:srgbClr val="333399"/>
                </a:solidFill>
              </a:rPr>
              <a:t> on </a:t>
            </a:r>
            <a:r>
              <a:rPr lang="en-US" sz="2000" dirty="0" err="1" smtClean="0">
                <a:solidFill>
                  <a:srgbClr val="333399"/>
                </a:solidFill>
              </a:rPr>
              <a:t>pts</a:t>
            </a:r>
            <a:endParaRPr lang="en-US" sz="2000" dirty="0" smtClean="0">
              <a:solidFill>
                <a:srgbClr val="333399"/>
              </a:solidFill>
            </a:endParaRPr>
          </a:p>
          <a:p>
            <a:pPr marL="342900" indent="-342900">
              <a:buFont typeface="Arial"/>
              <a:buChar char="•"/>
            </a:pPr>
            <a:r>
              <a:rPr lang="en-US" sz="2000" dirty="0" smtClean="0">
                <a:solidFill>
                  <a:srgbClr val="333399"/>
                </a:solidFill>
              </a:rPr>
              <a:t>JAMA IM 2014: 48 min/d</a:t>
            </a:r>
          </a:p>
          <a:p>
            <a:pPr marL="342900" indent="-342900">
              <a:buFont typeface="Arial"/>
              <a:buChar char="•"/>
            </a:pPr>
            <a:r>
              <a:rPr lang="en-US" sz="2000" dirty="0" smtClean="0">
                <a:solidFill>
                  <a:srgbClr val="333399"/>
                </a:solidFill>
              </a:rPr>
              <a:t>Member survey top 3 admin challenges</a:t>
            </a:r>
          </a:p>
          <a:p>
            <a:pPr marL="800100" lvl="1" indent="-342900">
              <a:buFont typeface="Arial"/>
              <a:buChar char="•"/>
            </a:pPr>
            <a:r>
              <a:rPr lang="en-US" dirty="0" smtClean="0">
                <a:solidFill>
                  <a:srgbClr val="333399"/>
                </a:solidFill>
              </a:rPr>
              <a:t>EHR (MU)</a:t>
            </a:r>
          </a:p>
          <a:p>
            <a:pPr marL="800100" lvl="1" indent="-342900">
              <a:buFont typeface="Arial"/>
              <a:buChar char="•"/>
            </a:pPr>
            <a:r>
              <a:rPr lang="en-US" dirty="0" smtClean="0">
                <a:solidFill>
                  <a:srgbClr val="333399"/>
                </a:solidFill>
              </a:rPr>
              <a:t>Quality reporting</a:t>
            </a:r>
          </a:p>
          <a:p>
            <a:pPr marL="800100" lvl="1" indent="-342900">
              <a:buFont typeface="Arial"/>
              <a:buChar char="•"/>
            </a:pPr>
            <a:r>
              <a:rPr lang="en-US" dirty="0" smtClean="0">
                <a:solidFill>
                  <a:srgbClr val="333399"/>
                </a:solidFill>
              </a:rPr>
              <a:t>Obtaining insurance payment (prior </a:t>
            </a:r>
            <a:r>
              <a:rPr lang="en-US" dirty="0" err="1" smtClean="0">
                <a:solidFill>
                  <a:srgbClr val="333399"/>
                </a:solidFill>
              </a:rPr>
              <a:t>auth</a:t>
            </a:r>
            <a:r>
              <a:rPr lang="en-US" dirty="0" smtClean="0">
                <a:solidFill>
                  <a:srgbClr val="333399"/>
                </a:solidFill>
              </a:rPr>
              <a:t>)</a:t>
            </a:r>
          </a:p>
          <a:p>
            <a:endParaRPr lang="en-US" sz="3200" b="1" dirty="0" smtClean="0">
              <a:solidFill>
                <a:srgbClr val="CC3300"/>
              </a:solidFill>
            </a:endParaRPr>
          </a:p>
          <a:p>
            <a:endParaRPr lang="en-US" sz="2000" dirty="0">
              <a:solidFill>
                <a:srgbClr val="A6A6A6"/>
              </a:solidFill>
            </a:endParaRPr>
          </a:p>
        </p:txBody>
      </p:sp>
    </p:spTree>
    <p:extLst>
      <p:ext uri="{BB962C8B-B14F-4D97-AF65-F5344CB8AC3E}">
        <p14:creationId xmlns:p14="http://schemas.microsoft.com/office/powerpoint/2010/main" val="826324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23888" y="274639"/>
            <a:ext cx="8229600" cy="1143000"/>
          </a:xfrm>
        </p:spPr>
        <p:txBody>
          <a:bodyPr/>
          <a:lstStyle/>
          <a:p>
            <a:r>
              <a:rPr lang="en-US" altLang="en-US" dirty="0" smtClean="0">
                <a:ea typeface="ＭＳ Ｐゴシック" pitchFamily="34" charset="-128"/>
              </a:rPr>
              <a:t>AMA’s Strategic Focus Areas</a:t>
            </a:r>
          </a:p>
        </p:txBody>
      </p:sp>
      <p:sp>
        <p:nvSpPr>
          <p:cNvPr id="2" name="Circular Arrow 1"/>
          <p:cNvSpPr/>
          <p:nvPr/>
        </p:nvSpPr>
        <p:spPr>
          <a:xfrm>
            <a:off x="1071284" y="1900519"/>
            <a:ext cx="2378075" cy="2915492"/>
          </a:xfrm>
          <a:prstGeom prst="circularArrow">
            <a:avLst>
              <a:gd name="adj1" fmla="val 4922"/>
              <a:gd name="adj2" fmla="val 1142319"/>
              <a:gd name="adj3" fmla="val 20521859"/>
              <a:gd name="adj4" fmla="val 10687834"/>
              <a:gd name="adj5" fmla="val 7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p:txBody>
      </p:sp>
      <p:sp>
        <p:nvSpPr>
          <p:cNvPr id="6" name="Circular Arrow 5"/>
          <p:cNvSpPr/>
          <p:nvPr/>
        </p:nvSpPr>
        <p:spPr>
          <a:xfrm flipH="1" flipV="1">
            <a:off x="1071269" y="2615732"/>
            <a:ext cx="2378078" cy="2601720"/>
          </a:xfrm>
          <a:prstGeom prst="circularArrow">
            <a:avLst>
              <a:gd name="adj1" fmla="val 4922"/>
              <a:gd name="adj2" fmla="val 1142319"/>
              <a:gd name="adj3" fmla="val 20521859"/>
              <a:gd name="adj4" fmla="val 10663976"/>
              <a:gd name="adj5" fmla="val 7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6166B"/>
              </a:solidFill>
              <a:latin typeface="Arial"/>
            </a:endParaRPr>
          </a:p>
        </p:txBody>
      </p:sp>
      <p:sp>
        <p:nvSpPr>
          <p:cNvPr id="7" name="Circular Arrow 6"/>
          <p:cNvSpPr/>
          <p:nvPr/>
        </p:nvSpPr>
        <p:spPr>
          <a:xfrm flipH="1">
            <a:off x="3354106" y="1900519"/>
            <a:ext cx="2421405" cy="2915492"/>
          </a:xfrm>
          <a:prstGeom prst="circularArrow">
            <a:avLst>
              <a:gd name="adj1" fmla="val 4922"/>
              <a:gd name="adj2" fmla="val 1142319"/>
              <a:gd name="adj3" fmla="val 20521859"/>
              <a:gd name="adj4" fmla="val 10836571"/>
              <a:gd name="adj5" fmla="val 7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a:p>
            <a:pPr algn="ctr">
              <a:defRPr/>
            </a:pPr>
            <a:endParaRPr lang="en-US" dirty="0">
              <a:solidFill>
                <a:srgbClr val="46166B"/>
              </a:solidFill>
              <a:latin typeface="Arial"/>
            </a:endParaRPr>
          </a:p>
        </p:txBody>
      </p:sp>
      <p:sp>
        <p:nvSpPr>
          <p:cNvPr id="9" name="Circular Arrow 8"/>
          <p:cNvSpPr/>
          <p:nvPr/>
        </p:nvSpPr>
        <p:spPr>
          <a:xfrm>
            <a:off x="5600410" y="1900519"/>
            <a:ext cx="2378076" cy="2915492"/>
          </a:xfrm>
          <a:prstGeom prst="circularArrow">
            <a:avLst>
              <a:gd name="adj1" fmla="val 4922"/>
              <a:gd name="adj2" fmla="val 1142319"/>
              <a:gd name="adj3" fmla="val 20521859"/>
              <a:gd name="adj4" fmla="val 10832289"/>
              <a:gd name="adj5" fmla="val 7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6166B"/>
              </a:solidFill>
              <a:latin typeface="Arial"/>
            </a:endParaRPr>
          </a:p>
        </p:txBody>
      </p:sp>
      <p:sp>
        <p:nvSpPr>
          <p:cNvPr id="10" name="Circular Arrow 9"/>
          <p:cNvSpPr/>
          <p:nvPr/>
        </p:nvSpPr>
        <p:spPr>
          <a:xfrm flipV="1">
            <a:off x="3354096" y="2615730"/>
            <a:ext cx="2421404" cy="2601729"/>
          </a:xfrm>
          <a:prstGeom prst="circularArrow">
            <a:avLst>
              <a:gd name="adj1" fmla="val 4922"/>
              <a:gd name="adj2" fmla="val 1382695"/>
              <a:gd name="adj3" fmla="val 20521859"/>
              <a:gd name="adj4" fmla="val 10670985"/>
              <a:gd name="adj5" fmla="val 77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6166B"/>
              </a:solidFill>
              <a:latin typeface="Arial"/>
            </a:endParaRPr>
          </a:p>
        </p:txBody>
      </p:sp>
      <p:sp>
        <p:nvSpPr>
          <p:cNvPr id="11" name="Circular Arrow 10"/>
          <p:cNvSpPr/>
          <p:nvPr/>
        </p:nvSpPr>
        <p:spPr>
          <a:xfrm flipH="1" flipV="1">
            <a:off x="5661200" y="2615732"/>
            <a:ext cx="2317284" cy="2601720"/>
          </a:xfrm>
          <a:prstGeom prst="circularArrow">
            <a:avLst>
              <a:gd name="adj1" fmla="val 5107"/>
              <a:gd name="adj2" fmla="val 1426750"/>
              <a:gd name="adj3" fmla="val 20494650"/>
              <a:gd name="adj4" fmla="val 10771682"/>
              <a:gd name="adj5" fmla="val 78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6166B"/>
              </a:solidFill>
              <a:latin typeface="Arial"/>
            </a:endParaRPr>
          </a:p>
        </p:txBody>
      </p:sp>
      <p:sp>
        <p:nvSpPr>
          <p:cNvPr id="15369" name="TextBox 2"/>
          <p:cNvSpPr txBox="1">
            <a:spLocks noChangeArrowheads="1"/>
          </p:cNvSpPr>
          <p:nvPr/>
        </p:nvSpPr>
        <p:spPr bwMode="auto">
          <a:xfrm>
            <a:off x="1641227" y="3067871"/>
            <a:ext cx="1236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dirty="0">
                <a:solidFill>
                  <a:srgbClr val="EEECE1">
                    <a:lumMod val="10000"/>
                  </a:srgbClr>
                </a:solidFill>
              </a:rPr>
              <a:t>Health</a:t>
            </a:r>
          </a:p>
          <a:p>
            <a:pPr algn="ctr" eaLnBrk="1" hangingPunct="1"/>
            <a:r>
              <a:rPr lang="en-US" altLang="en-US" dirty="0">
                <a:solidFill>
                  <a:srgbClr val="EEECE1">
                    <a:lumMod val="10000"/>
                  </a:srgbClr>
                </a:solidFill>
              </a:rPr>
              <a:t>Outcomes</a:t>
            </a:r>
          </a:p>
        </p:txBody>
      </p:sp>
      <p:sp>
        <p:nvSpPr>
          <p:cNvPr id="15370" name="TextBox 13"/>
          <p:cNvSpPr txBox="1">
            <a:spLocks noChangeArrowheads="1"/>
          </p:cNvSpPr>
          <p:nvPr/>
        </p:nvSpPr>
        <p:spPr bwMode="auto">
          <a:xfrm>
            <a:off x="6183773" y="3067871"/>
            <a:ext cx="1211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dirty="0">
                <a:solidFill>
                  <a:srgbClr val="EEECE1">
                    <a:lumMod val="10000"/>
                  </a:srgbClr>
                </a:solidFill>
              </a:rPr>
              <a:t>Medical</a:t>
            </a:r>
          </a:p>
          <a:p>
            <a:pPr algn="ctr" eaLnBrk="1" hangingPunct="1"/>
            <a:r>
              <a:rPr lang="en-US" altLang="en-US" dirty="0">
                <a:solidFill>
                  <a:srgbClr val="EEECE1">
                    <a:lumMod val="10000"/>
                  </a:srgbClr>
                </a:solidFill>
              </a:rPr>
              <a:t>Education</a:t>
            </a:r>
          </a:p>
        </p:txBody>
      </p:sp>
      <p:sp>
        <p:nvSpPr>
          <p:cNvPr id="15" name="Oval 14"/>
          <p:cNvSpPr/>
          <p:nvPr/>
        </p:nvSpPr>
        <p:spPr>
          <a:xfrm>
            <a:off x="3763672" y="2490216"/>
            <a:ext cx="1644650" cy="2194560"/>
          </a:xfrm>
          <a:prstGeom prst="ellipse">
            <a:avLst/>
          </a:prstGeom>
          <a:solidFill>
            <a:srgbClr val="007E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a:endParaRPr>
          </a:p>
        </p:txBody>
      </p:sp>
      <p:sp>
        <p:nvSpPr>
          <p:cNvPr id="15372" name="TextBox 16"/>
          <p:cNvSpPr txBox="1">
            <a:spLocks noChangeArrowheads="1"/>
          </p:cNvSpPr>
          <p:nvPr/>
        </p:nvSpPr>
        <p:spPr bwMode="auto">
          <a:xfrm>
            <a:off x="3788784" y="2743551"/>
            <a:ext cx="15960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dirty="0">
                <a:solidFill>
                  <a:prstClr val="white"/>
                </a:solidFill>
              </a:rPr>
              <a:t>Physician</a:t>
            </a:r>
          </a:p>
          <a:p>
            <a:pPr algn="ctr" eaLnBrk="1" hangingPunct="1"/>
            <a:r>
              <a:rPr lang="en-US" altLang="en-US" dirty="0">
                <a:solidFill>
                  <a:prstClr val="white"/>
                </a:solidFill>
              </a:rPr>
              <a:t>Satisfaction &amp;</a:t>
            </a:r>
          </a:p>
          <a:p>
            <a:pPr algn="ctr" eaLnBrk="1" hangingPunct="1"/>
            <a:r>
              <a:rPr lang="en-US" altLang="en-US" dirty="0">
                <a:solidFill>
                  <a:prstClr val="white"/>
                </a:solidFill>
              </a:rPr>
              <a:t>Practice</a:t>
            </a:r>
          </a:p>
          <a:p>
            <a:pPr algn="ctr" eaLnBrk="1" hangingPunct="1"/>
            <a:r>
              <a:rPr lang="en-US" altLang="en-US" dirty="0">
                <a:solidFill>
                  <a:prstClr val="white"/>
                </a:solidFill>
              </a:rPr>
              <a:t>Sustainability</a:t>
            </a:r>
          </a:p>
        </p:txBody>
      </p:sp>
      <p:sp>
        <p:nvSpPr>
          <p:cNvPr id="14" name="Slide Number Placeholder 3"/>
          <p:cNvSpPr txBox="1">
            <a:spLocks/>
          </p:cNvSpPr>
          <p:nvPr/>
        </p:nvSpPr>
        <p:spPr bwMode="auto">
          <a:xfrm>
            <a:off x="7010400" y="6381749"/>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C0377491-191B-446A-AB7A-8C2F2844FB53}" type="slidenum">
              <a:rPr lang="en-US" sz="1200">
                <a:solidFill>
                  <a:srgbClr val="000000"/>
                </a:solidFill>
              </a:rPr>
              <a:pPr algn="r" eaLnBrk="1" hangingPunct="1"/>
              <a:t>37</a:t>
            </a:fld>
            <a:endParaRPr lang="en-US" sz="1200" dirty="0">
              <a:solidFill>
                <a:srgbClr val="000000"/>
              </a:solidFill>
            </a:endParaRPr>
          </a:p>
        </p:txBody>
      </p:sp>
      <p:pic>
        <p:nvPicPr>
          <p:cNvPr id="3" name="Picture 2"/>
          <p:cNvPicPr>
            <a:picLocks noChangeAspect="1"/>
          </p:cNvPicPr>
          <p:nvPr/>
        </p:nvPicPr>
        <p:blipFill>
          <a:blip r:embed="rId2"/>
          <a:stretch>
            <a:fillRect/>
          </a:stretch>
        </p:blipFill>
        <p:spPr>
          <a:xfrm>
            <a:off x="0" y="1460500"/>
            <a:ext cx="9144000" cy="3923270"/>
          </a:xfrm>
          <a:prstGeom prst="rect">
            <a:avLst/>
          </a:prstGeom>
        </p:spPr>
      </p:pic>
      <p:pic>
        <p:nvPicPr>
          <p:cNvPr id="1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5410200"/>
            <a:ext cx="2743201" cy="158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657600" y="5412938"/>
            <a:ext cx="4572000" cy="1292662"/>
          </a:xfrm>
          <a:prstGeom prst="rect">
            <a:avLst/>
          </a:prstGeom>
          <a:noFill/>
        </p:spPr>
        <p:txBody>
          <a:bodyPr wrap="square" rtlCol="0">
            <a:spAutoFit/>
          </a:bodyPr>
          <a:lstStyle/>
          <a:p>
            <a:pPr marL="285750" indent="-285750">
              <a:buFont typeface="Arial"/>
              <a:buChar char="•"/>
            </a:pPr>
            <a:r>
              <a:rPr lang="en-US" sz="2000" dirty="0" smtClean="0">
                <a:solidFill>
                  <a:schemeClr val="tx2"/>
                </a:solidFill>
              </a:rPr>
              <a:t>Rand</a:t>
            </a:r>
          </a:p>
          <a:p>
            <a:pPr marL="285750" lvl="1" indent="-285750">
              <a:buFont typeface="Arial"/>
              <a:buChar char="•"/>
            </a:pPr>
            <a:r>
              <a:rPr lang="en-US" sz="2000" dirty="0" smtClean="0">
                <a:solidFill>
                  <a:schemeClr val="tx2"/>
                </a:solidFill>
              </a:rPr>
              <a:t>Report Call to action ↑ EHR usability</a:t>
            </a:r>
          </a:p>
          <a:p>
            <a:pPr marL="285750" lvl="1" indent="-285750">
              <a:buFont typeface="Arial"/>
              <a:buChar char="•"/>
            </a:pPr>
            <a:r>
              <a:rPr lang="en-US" sz="2000" dirty="0">
                <a:solidFill>
                  <a:schemeClr val="tx2"/>
                </a:solidFill>
              </a:rPr>
              <a:t>Practice transformation modules </a:t>
            </a:r>
            <a:endParaRPr lang="en-US" sz="2000" dirty="0" smtClean="0">
              <a:solidFill>
                <a:schemeClr val="tx2"/>
              </a:solidFill>
            </a:endParaRPr>
          </a:p>
          <a:p>
            <a:endParaRPr lang="en-US" dirty="0">
              <a:solidFill>
                <a:srgbClr val="A6A6A6"/>
              </a:solidFill>
            </a:endParaRPr>
          </a:p>
        </p:txBody>
      </p:sp>
    </p:spTree>
    <p:extLst>
      <p:ext uri="{BB962C8B-B14F-4D97-AF65-F5344CB8AC3E}">
        <p14:creationId xmlns:p14="http://schemas.microsoft.com/office/powerpoint/2010/main" val="19996863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33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969674" y="5767404"/>
            <a:ext cx="7547496" cy="923330"/>
          </a:xfrm>
          <a:prstGeom prst="rect">
            <a:avLst/>
          </a:prstGeom>
          <a:noFill/>
        </p:spPr>
        <p:txBody>
          <a:bodyPr wrap="none" rtlCol="0">
            <a:spAutoFit/>
          </a:bodyPr>
          <a:lstStyle/>
          <a:p>
            <a:r>
              <a:rPr lang="en-US" sz="5400" dirty="0" err="1" smtClean="0">
                <a:solidFill>
                  <a:srgbClr val="FFFFFF"/>
                </a:solidFill>
                <a:latin typeface="Roboto Slab Bold"/>
                <a:cs typeface="Roboto Slab Bold"/>
              </a:rPr>
              <a:t>www.steps-forward.com</a:t>
            </a:r>
            <a:endParaRPr lang="en-US" sz="5400" dirty="0">
              <a:solidFill>
                <a:srgbClr val="FFFFFF"/>
              </a:solidFill>
              <a:latin typeface="Roboto Slab Bold"/>
              <a:cs typeface="Roboto Slab Bold"/>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1" r="-5990" b="32210"/>
          <a:stretch/>
        </p:blipFill>
        <p:spPr>
          <a:xfrm rot="10800000">
            <a:off x="487902" y="26629"/>
            <a:ext cx="7936993" cy="3497483"/>
          </a:xfrm>
          <a:prstGeom prst="triangle">
            <a:avLst/>
          </a:prstGeom>
          <a:effectLst/>
        </p:spPr>
      </p:pic>
      <p:sp>
        <p:nvSpPr>
          <p:cNvPr id="7" name="Rectangle 3"/>
          <p:cNvSpPr txBox="1">
            <a:spLocks noChangeArrowheads="1"/>
          </p:cNvSpPr>
          <p:nvPr/>
        </p:nvSpPr>
        <p:spPr>
          <a:xfrm>
            <a:off x="457200" y="788467"/>
            <a:ext cx="8229600" cy="53546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 typeface="Arial"/>
              <a:buNone/>
            </a:pPr>
            <a:endParaRPr lang="en-US" sz="2400" dirty="0" smtClean="0">
              <a:latin typeface="Roboto Slab Bold"/>
            </a:endParaRPr>
          </a:p>
          <a:p>
            <a:pPr>
              <a:lnSpc>
                <a:spcPct val="90000"/>
              </a:lnSpc>
            </a:pPr>
            <a:r>
              <a:rPr lang="en-US" dirty="0" smtClean="0">
                <a:solidFill>
                  <a:schemeClr val="bg1"/>
                </a:solidFill>
                <a:latin typeface="Roboto Slab Bold"/>
              </a:rPr>
              <a:t>Pre-visit planning</a:t>
            </a:r>
          </a:p>
          <a:p>
            <a:pPr>
              <a:lnSpc>
                <a:spcPct val="90000"/>
              </a:lnSpc>
            </a:pPr>
            <a:r>
              <a:rPr lang="en-US" dirty="0" smtClean="0">
                <a:solidFill>
                  <a:schemeClr val="bg1"/>
                </a:solidFill>
                <a:latin typeface="Roboto Slab Bold"/>
              </a:rPr>
              <a:t>Expanded rooming</a:t>
            </a:r>
          </a:p>
          <a:p>
            <a:pPr>
              <a:lnSpc>
                <a:spcPct val="90000"/>
              </a:lnSpc>
            </a:pPr>
            <a:r>
              <a:rPr lang="en-US" dirty="0" smtClean="0">
                <a:solidFill>
                  <a:schemeClr val="bg1"/>
                </a:solidFill>
                <a:latin typeface="Roboto Slab Bold"/>
              </a:rPr>
              <a:t>Team documentation</a:t>
            </a:r>
          </a:p>
          <a:p>
            <a:pPr>
              <a:lnSpc>
                <a:spcPct val="90000"/>
              </a:lnSpc>
            </a:pPr>
            <a:r>
              <a:rPr lang="en-US" dirty="0" smtClean="0">
                <a:solidFill>
                  <a:schemeClr val="bg1"/>
                </a:solidFill>
                <a:latin typeface="Roboto Slab Bold"/>
              </a:rPr>
              <a:t>Prescription management</a:t>
            </a:r>
          </a:p>
          <a:p>
            <a:pPr>
              <a:lnSpc>
                <a:spcPct val="90000"/>
              </a:lnSpc>
            </a:pPr>
            <a:r>
              <a:rPr lang="en-US" sz="2800" dirty="0" smtClean="0">
                <a:solidFill>
                  <a:schemeClr val="accent2">
                    <a:lumMod val="75000"/>
                  </a:schemeClr>
                </a:solidFill>
                <a:latin typeface="Roboto Slab Bold"/>
              </a:rPr>
              <a:t>Pre-visit lab</a:t>
            </a:r>
          </a:p>
          <a:p>
            <a:pPr>
              <a:lnSpc>
                <a:spcPct val="90000"/>
              </a:lnSpc>
            </a:pPr>
            <a:r>
              <a:rPr lang="en-US" sz="2800" dirty="0" smtClean="0">
                <a:solidFill>
                  <a:schemeClr val="accent2">
                    <a:lumMod val="75000"/>
                  </a:schemeClr>
                </a:solidFill>
                <a:latin typeface="Roboto Slab Bold"/>
              </a:rPr>
              <a:t>Team meetings</a:t>
            </a:r>
          </a:p>
          <a:p>
            <a:pPr>
              <a:lnSpc>
                <a:spcPct val="90000"/>
              </a:lnSpc>
            </a:pPr>
            <a:r>
              <a:rPr lang="en-US" sz="2800" dirty="0" smtClean="0">
                <a:solidFill>
                  <a:schemeClr val="accent2">
                    <a:lumMod val="75000"/>
                  </a:schemeClr>
                </a:solidFill>
                <a:latin typeface="Roboto Slab Bold"/>
              </a:rPr>
              <a:t>PCMH/neighborhood</a:t>
            </a:r>
          </a:p>
          <a:p>
            <a:pPr>
              <a:lnSpc>
                <a:spcPct val="90000"/>
              </a:lnSpc>
            </a:pPr>
            <a:r>
              <a:rPr lang="en-US" sz="2800" dirty="0" smtClean="0">
                <a:solidFill>
                  <a:schemeClr val="accent2">
                    <a:lumMod val="75000"/>
                  </a:schemeClr>
                </a:solidFill>
                <a:latin typeface="Roboto Slab Bold"/>
              </a:rPr>
              <a:t>Lean</a:t>
            </a:r>
          </a:p>
          <a:p>
            <a:pPr>
              <a:lnSpc>
                <a:spcPct val="90000"/>
              </a:lnSpc>
            </a:pPr>
            <a:r>
              <a:rPr lang="en-US" sz="2800" dirty="0" smtClean="0">
                <a:solidFill>
                  <a:schemeClr val="accent2">
                    <a:lumMod val="75000"/>
                  </a:schemeClr>
                </a:solidFill>
                <a:latin typeface="Roboto Slab Bold"/>
              </a:rPr>
              <a:t>Transforming culture</a:t>
            </a:r>
          </a:p>
          <a:p>
            <a:pPr marL="0" indent="0">
              <a:lnSpc>
                <a:spcPct val="90000"/>
              </a:lnSpc>
              <a:buFont typeface="Arial"/>
              <a:buNone/>
            </a:pPr>
            <a:endParaRPr lang="en-US" sz="1800" dirty="0">
              <a:solidFill>
                <a:schemeClr val="bg2"/>
              </a:solidFill>
            </a:endParaRPr>
          </a:p>
        </p:txBody>
      </p:sp>
      <p:sp>
        <p:nvSpPr>
          <p:cNvPr id="8" name="Rectangle 2"/>
          <p:cNvSpPr txBox="1">
            <a:spLocks noRot="1" noChangeArrowheads="1"/>
          </p:cNvSpPr>
          <p:nvPr/>
        </p:nvSpPr>
        <p:spPr>
          <a:xfrm>
            <a:off x="333679" y="63571"/>
            <a:ext cx="8229600" cy="5715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Transformation Toolkits</a:t>
            </a:r>
            <a:endParaRPr lang="en-US" dirty="0">
              <a:solidFill>
                <a:schemeClr val="bg1"/>
              </a:solidFill>
            </a:endParaRPr>
          </a:p>
        </p:txBody>
      </p:sp>
      <p:sp>
        <p:nvSpPr>
          <p:cNvPr id="9" name="Rectangle 3"/>
          <p:cNvSpPr txBox="1">
            <a:spLocks noChangeArrowheads="1"/>
          </p:cNvSpPr>
          <p:nvPr/>
        </p:nvSpPr>
        <p:spPr>
          <a:xfrm>
            <a:off x="4588933" y="3277667"/>
            <a:ext cx="5215467" cy="53546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smtClean="0">
                <a:solidFill>
                  <a:schemeClr val="accent2">
                    <a:lumMod val="75000"/>
                  </a:schemeClr>
                </a:solidFill>
                <a:latin typeface="Roboto Slab Bold"/>
              </a:rPr>
              <a:t>Panel </a:t>
            </a:r>
            <a:r>
              <a:rPr lang="en-US" sz="2800" dirty="0" err="1">
                <a:solidFill>
                  <a:schemeClr val="accent2">
                    <a:lumMod val="75000"/>
                  </a:schemeClr>
                </a:solidFill>
                <a:latin typeface="Roboto Slab Bold"/>
              </a:rPr>
              <a:t>m</a:t>
            </a:r>
            <a:r>
              <a:rPr lang="en-US" sz="2800" dirty="0" err="1" smtClean="0">
                <a:solidFill>
                  <a:schemeClr val="accent2">
                    <a:lumMod val="75000"/>
                  </a:schemeClr>
                </a:solidFill>
                <a:latin typeface="Roboto Slab Bold"/>
              </a:rPr>
              <a:t>gm’t</a:t>
            </a:r>
            <a:endParaRPr lang="en-US" sz="2800" dirty="0" smtClean="0">
              <a:solidFill>
                <a:schemeClr val="accent2">
                  <a:lumMod val="75000"/>
                </a:schemeClr>
              </a:solidFill>
              <a:latin typeface="Roboto Slab Bold"/>
            </a:endParaRPr>
          </a:p>
          <a:p>
            <a:pPr>
              <a:lnSpc>
                <a:spcPct val="90000"/>
              </a:lnSpc>
            </a:pPr>
            <a:r>
              <a:rPr lang="en-US" sz="2800" dirty="0" smtClean="0">
                <a:solidFill>
                  <a:schemeClr val="accent2">
                    <a:lumMod val="75000"/>
                  </a:schemeClr>
                </a:solidFill>
                <a:latin typeface="Roboto Slab Bold"/>
              </a:rPr>
              <a:t>Resiliency</a:t>
            </a:r>
          </a:p>
          <a:p>
            <a:pPr>
              <a:lnSpc>
                <a:spcPct val="90000"/>
              </a:lnSpc>
            </a:pPr>
            <a:r>
              <a:rPr lang="en-US" sz="2800" dirty="0" smtClean="0">
                <a:solidFill>
                  <a:schemeClr val="accent2">
                    <a:lumMod val="75000"/>
                  </a:schemeClr>
                </a:solidFill>
                <a:latin typeface="Roboto Slab Bold"/>
              </a:rPr>
              <a:t>Daily huddles</a:t>
            </a:r>
          </a:p>
          <a:p>
            <a:pPr>
              <a:lnSpc>
                <a:spcPct val="90000"/>
              </a:lnSpc>
            </a:pPr>
            <a:r>
              <a:rPr lang="en-US" sz="2800" dirty="0" smtClean="0">
                <a:solidFill>
                  <a:schemeClr val="accent2">
                    <a:lumMod val="75000"/>
                  </a:schemeClr>
                </a:solidFill>
                <a:latin typeface="Roboto Slab Bold"/>
              </a:rPr>
              <a:t>EHR implementation</a:t>
            </a:r>
          </a:p>
          <a:p>
            <a:pPr>
              <a:lnSpc>
                <a:spcPct val="90000"/>
              </a:lnSpc>
            </a:pPr>
            <a:r>
              <a:rPr lang="en-US" sz="2800" dirty="0" smtClean="0">
                <a:solidFill>
                  <a:schemeClr val="accent2">
                    <a:lumMod val="75000"/>
                  </a:schemeClr>
                </a:solidFill>
                <a:latin typeface="Roboto Slab Bold"/>
              </a:rPr>
              <a:t>Inbox </a:t>
            </a:r>
            <a:r>
              <a:rPr lang="en-US" sz="2800" dirty="0" err="1" smtClean="0">
                <a:solidFill>
                  <a:schemeClr val="accent2">
                    <a:lumMod val="75000"/>
                  </a:schemeClr>
                </a:solidFill>
                <a:latin typeface="Roboto Slab Bold"/>
              </a:rPr>
              <a:t>mgm’t</a:t>
            </a:r>
            <a:endParaRPr lang="en-US" sz="2800" dirty="0" smtClean="0">
              <a:solidFill>
                <a:schemeClr val="accent2">
                  <a:lumMod val="75000"/>
                </a:schemeClr>
              </a:solidFill>
              <a:latin typeface="Roboto Slab Bold"/>
            </a:endParaRPr>
          </a:p>
          <a:p>
            <a:pPr marL="0" indent="0">
              <a:lnSpc>
                <a:spcPct val="90000"/>
              </a:lnSpc>
              <a:buFont typeface="Arial"/>
              <a:buNone/>
            </a:pPr>
            <a:endParaRPr lang="en-US" sz="1800" dirty="0">
              <a:solidFill>
                <a:schemeClr val="bg2"/>
              </a:solidFill>
            </a:endParaRPr>
          </a:p>
        </p:txBody>
      </p:sp>
    </p:spTree>
    <p:extLst>
      <p:ext uri="{BB962C8B-B14F-4D97-AF65-F5344CB8AC3E}">
        <p14:creationId xmlns:p14="http://schemas.microsoft.com/office/powerpoint/2010/main" val="695144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39DAE89-AB4A-B049-8BD3-60881993D2B5}" type="slidenum">
              <a:rPr lang="en-US" smtClean="0"/>
              <a:pPr/>
              <a:t>39</a:t>
            </a:fld>
            <a:endParaRPr lang="en-US" dirty="0"/>
          </a:p>
        </p:txBody>
      </p:sp>
      <p:sp>
        <p:nvSpPr>
          <p:cNvPr id="4" name="Title 3"/>
          <p:cNvSpPr>
            <a:spLocks noGrp="1"/>
          </p:cNvSpPr>
          <p:nvPr>
            <p:ph type="title"/>
          </p:nvPr>
        </p:nvSpPr>
        <p:spPr/>
        <p:txBody>
          <a:bodyPr/>
          <a:lstStyle/>
          <a:p>
            <a:r>
              <a:rPr lang="en-US" dirty="0" smtClean="0">
                <a:solidFill>
                  <a:srgbClr val="33B1EB"/>
                </a:solidFill>
              </a:rPr>
              <a:t>Options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400" y="1185333"/>
            <a:ext cx="9144000" cy="3975339"/>
          </a:xfrm>
          <a:prstGeom prst="rect">
            <a:avLst/>
          </a:prstGeom>
        </p:spPr>
      </p:pic>
      <p:pic>
        <p:nvPicPr>
          <p:cNvPr id="5" name="Picture 4"/>
          <p:cNvPicPr>
            <a:picLocks noChangeAspect="1"/>
          </p:cNvPicPr>
          <p:nvPr/>
        </p:nvPicPr>
        <p:blipFill>
          <a:blip r:embed="rId3"/>
          <a:stretch>
            <a:fillRect/>
          </a:stretch>
        </p:blipFill>
        <p:spPr>
          <a:xfrm>
            <a:off x="6036725" y="6248409"/>
            <a:ext cx="3073400" cy="533400"/>
          </a:xfrm>
          <a:prstGeom prst="rect">
            <a:avLst/>
          </a:prstGeom>
        </p:spPr>
      </p:pic>
    </p:spTree>
    <p:extLst>
      <p:ext uri="{BB962C8B-B14F-4D97-AF65-F5344CB8AC3E}">
        <p14:creationId xmlns:p14="http://schemas.microsoft.com/office/powerpoint/2010/main" val="2105155993"/>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C:\Documents and Settings\csinsky\My Documents\My Pictures\1.clinic 10\Knave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9050" y="1828800"/>
            <a:ext cx="3197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2" name="Picture 5" descr="C:\Documents and Settings\csinsky\My Documents\My Pictures\1.clinic 10\pawn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91225" y="3848100"/>
            <a:ext cx="3114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876800" y="1219200"/>
            <a:ext cx="42291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defRPr/>
            </a:pPr>
            <a:endParaRPr lang="en-US" sz="1800" b="0">
              <a:solidFill>
                <a:srgbClr val="FFFFFF"/>
              </a:solidFill>
            </a:endParaRPr>
          </a:p>
        </p:txBody>
      </p:sp>
      <p:pic>
        <p:nvPicPr>
          <p:cNvPr id="322564" name="Picture 4" descr="http://renoutfitters.com/wp-content/uploads/2012/11/knight2-e1351944710879.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9088" y="2703513"/>
            <a:ext cx="2239962"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43625" y="1847850"/>
            <a:ext cx="2619375" cy="1754327"/>
          </a:xfrm>
          <a:prstGeom prst="rect">
            <a:avLst/>
          </a:prstGeom>
          <a:noFill/>
        </p:spPr>
        <p:txBody>
          <a:bodyPr>
            <a:spAutoFit/>
          </a:bodyPr>
          <a:lstStyle/>
          <a:p>
            <a:pPr>
              <a:lnSpc>
                <a:spcPct val="100000"/>
              </a:lnSpc>
              <a:defRPr/>
            </a:pPr>
            <a:r>
              <a:rPr lang="en-US" sz="1800" b="0" dirty="0">
                <a:solidFill>
                  <a:srgbClr val="000000"/>
                </a:solidFill>
                <a:latin typeface="Arial" charset="0"/>
                <a:ea typeface="+mn-ea"/>
                <a:cs typeface="+mn-cs"/>
              </a:rPr>
              <a:t>Approach </a:t>
            </a:r>
            <a:r>
              <a:rPr lang="en-US" sz="1800" b="0" dirty="0" smtClean="0">
                <a:solidFill>
                  <a:srgbClr val="000000"/>
                </a:solidFill>
                <a:latin typeface="Arial" charset="0"/>
                <a:ea typeface="+mn-ea"/>
                <a:cs typeface="+mn-cs"/>
              </a:rPr>
              <a:t>nurses and MDs </a:t>
            </a:r>
            <a:r>
              <a:rPr lang="en-US" sz="1800" b="0" dirty="0">
                <a:solidFill>
                  <a:srgbClr val="000000"/>
                </a:solidFill>
                <a:latin typeface="Arial" charset="0"/>
                <a:ea typeface="+mn-ea"/>
                <a:cs typeface="+mn-cs"/>
              </a:rPr>
              <a:t>as knaves and you will eventually get knave-like </a:t>
            </a:r>
            <a:r>
              <a:rPr lang="en-US" sz="1800" b="0" dirty="0" smtClean="0">
                <a:solidFill>
                  <a:srgbClr val="000000"/>
                </a:solidFill>
                <a:latin typeface="Arial" charset="0"/>
                <a:ea typeface="+mn-ea"/>
                <a:cs typeface="+mn-cs"/>
              </a:rPr>
              <a:t>behavior</a:t>
            </a:r>
          </a:p>
          <a:p>
            <a:pPr>
              <a:lnSpc>
                <a:spcPct val="100000"/>
              </a:lnSpc>
              <a:defRPr/>
            </a:pPr>
            <a:endParaRPr lang="en-US" dirty="0">
              <a:solidFill>
                <a:srgbClr val="000000"/>
              </a:solidFill>
            </a:endParaRPr>
          </a:p>
          <a:p>
            <a:pPr>
              <a:lnSpc>
                <a:spcPct val="100000"/>
              </a:lnSpc>
              <a:defRPr/>
            </a:pPr>
            <a:r>
              <a:rPr lang="en-US" sz="1800" b="0" dirty="0" smtClean="0">
                <a:solidFill>
                  <a:srgbClr val="000000"/>
                </a:solidFill>
                <a:latin typeface="Arial" charset="0"/>
                <a:ea typeface="+mn-ea"/>
                <a:cs typeface="+mn-cs"/>
              </a:rPr>
              <a:t>imbalance</a:t>
            </a:r>
            <a:endParaRPr lang="en-US" sz="1800" b="0" dirty="0">
              <a:solidFill>
                <a:srgbClr val="000000"/>
              </a:solidFill>
              <a:latin typeface="Arial" charset="0"/>
              <a:ea typeface="+mn-ea"/>
              <a:cs typeface="+mn-cs"/>
            </a:endParaRPr>
          </a:p>
        </p:txBody>
      </p:sp>
      <p:sp>
        <p:nvSpPr>
          <p:cNvPr id="3" name="Rectangle 2"/>
          <p:cNvSpPr/>
          <p:nvPr/>
        </p:nvSpPr>
        <p:spPr>
          <a:xfrm>
            <a:off x="4681538" y="6229350"/>
            <a:ext cx="4462462"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defRPr/>
            </a:pPr>
            <a:r>
              <a:rPr lang="en-US" sz="1800" b="0" dirty="0">
                <a:solidFill>
                  <a:srgbClr val="FFFFFF"/>
                </a:solidFill>
              </a:rPr>
              <a:t>I</a:t>
            </a:r>
          </a:p>
        </p:txBody>
      </p:sp>
      <p:cxnSp>
        <p:nvCxnSpPr>
          <p:cNvPr id="7" name="Straight Arrow Connector 6"/>
          <p:cNvCxnSpPr/>
          <p:nvPr/>
        </p:nvCxnSpPr>
        <p:spPr>
          <a:xfrm flipH="1">
            <a:off x="12344400" y="1600200"/>
            <a:ext cx="76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76800" y="762000"/>
            <a:ext cx="4267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defRPr/>
            </a:pPr>
            <a:endParaRPr lang="en-US" sz="1800" b="0">
              <a:solidFill>
                <a:srgbClr val="FFFFFF"/>
              </a:solidFill>
            </a:endParaRPr>
          </a:p>
        </p:txBody>
      </p:sp>
      <p:sp>
        <p:nvSpPr>
          <p:cNvPr id="322569" name="Title 1"/>
          <p:cNvSpPr>
            <a:spLocks noGrp="1"/>
          </p:cNvSpPr>
          <p:nvPr>
            <p:ph type="title"/>
          </p:nvPr>
        </p:nvSpPr>
        <p:spPr/>
        <p:txBody>
          <a:bodyPr/>
          <a:lstStyle/>
          <a:p>
            <a:r>
              <a:rPr lang="en-US">
                <a:solidFill>
                  <a:schemeClr val="accent2"/>
                </a:solidFill>
                <a:ea typeface="MS PGothic" charset="0"/>
              </a:rPr>
              <a:t>Knights, Knaves or Pawns</a:t>
            </a:r>
          </a:p>
        </p:txBody>
      </p:sp>
      <p:sp>
        <p:nvSpPr>
          <p:cNvPr id="4" name="Rectangle 3"/>
          <p:cNvSpPr/>
          <p:nvPr/>
        </p:nvSpPr>
        <p:spPr>
          <a:xfrm>
            <a:off x="319088" y="6553200"/>
            <a:ext cx="8824912"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defRPr/>
            </a:pPr>
            <a:endParaRPr lang="en-US" sz="1800" b="0">
              <a:solidFill>
                <a:srgbClr val="FFFFFF"/>
              </a:solidFill>
            </a:endParaRPr>
          </a:p>
        </p:txBody>
      </p:sp>
      <p:sp>
        <p:nvSpPr>
          <p:cNvPr id="13" name="Text Box 6"/>
          <p:cNvSpPr txBox="1">
            <a:spLocks noChangeArrowheads="1"/>
          </p:cNvSpPr>
          <p:nvPr/>
        </p:nvSpPr>
        <p:spPr bwMode="auto">
          <a:xfrm>
            <a:off x="381000" y="6019800"/>
            <a:ext cx="518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000" b="1">
                <a:solidFill>
                  <a:srgbClr val="FFFF66"/>
                </a:solidFill>
                <a:latin typeface="Garamond" pitchFamily="18" charset="0"/>
              </a:defRPr>
            </a:lvl1pPr>
            <a:lvl2pPr marL="742950" indent="-285750" eaLnBrk="0" hangingPunct="0">
              <a:defRPr sz="4000" b="1">
                <a:solidFill>
                  <a:srgbClr val="FFFF66"/>
                </a:solidFill>
                <a:latin typeface="Garamond" pitchFamily="18" charset="0"/>
              </a:defRPr>
            </a:lvl2pPr>
            <a:lvl3pPr marL="1143000" indent="-228600" eaLnBrk="0" hangingPunct="0">
              <a:defRPr sz="4000" b="1">
                <a:solidFill>
                  <a:srgbClr val="FFFF66"/>
                </a:solidFill>
                <a:latin typeface="Garamond" pitchFamily="18" charset="0"/>
              </a:defRPr>
            </a:lvl3pPr>
            <a:lvl4pPr marL="1600200" indent="-228600" eaLnBrk="0" hangingPunct="0">
              <a:defRPr sz="4000" b="1">
                <a:solidFill>
                  <a:srgbClr val="FFFF66"/>
                </a:solidFill>
                <a:latin typeface="Garamond" pitchFamily="18" charset="0"/>
              </a:defRPr>
            </a:lvl4pPr>
            <a:lvl5pPr marL="2057400" indent="-228600" eaLnBrk="0" hangingPunct="0">
              <a:defRPr sz="4000" b="1">
                <a:solidFill>
                  <a:srgbClr val="FFFF66"/>
                </a:solidFill>
                <a:latin typeface="Garamond" pitchFamily="18" charset="0"/>
              </a:defRPr>
            </a:lvl5pPr>
            <a:lvl6pPr marL="2514600" indent="-228600" algn="ctr" eaLnBrk="0" fontAlgn="base" hangingPunct="0">
              <a:lnSpc>
                <a:spcPct val="85000"/>
              </a:lnSpc>
              <a:spcBef>
                <a:spcPct val="0"/>
              </a:spcBef>
              <a:spcAft>
                <a:spcPct val="0"/>
              </a:spcAft>
              <a:defRPr sz="4000" b="1">
                <a:solidFill>
                  <a:srgbClr val="FFFF66"/>
                </a:solidFill>
                <a:latin typeface="Garamond" pitchFamily="18" charset="0"/>
              </a:defRPr>
            </a:lvl6pPr>
            <a:lvl7pPr marL="2971800" indent="-228600" algn="ctr" eaLnBrk="0" fontAlgn="base" hangingPunct="0">
              <a:lnSpc>
                <a:spcPct val="85000"/>
              </a:lnSpc>
              <a:spcBef>
                <a:spcPct val="0"/>
              </a:spcBef>
              <a:spcAft>
                <a:spcPct val="0"/>
              </a:spcAft>
              <a:defRPr sz="4000" b="1">
                <a:solidFill>
                  <a:srgbClr val="FFFF66"/>
                </a:solidFill>
                <a:latin typeface="Garamond" pitchFamily="18" charset="0"/>
              </a:defRPr>
            </a:lvl7pPr>
            <a:lvl8pPr marL="3429000" indent="-228600" algn="ctr" eaLnBrk="0" fontAlgn="base" hangingPunct="0">
              <a:lnSpc>
                <a:spcPct val="85000"/>
              </a:lnSpc>
              <a:spcBef>
                <a:spcPct val="0"/>
              </a:spcBef>
              <a:spcAft>
                <a:spcPct val="0"/>
              </a:spcAft>
              <a:defRPr sz="4000" b="1">
                <a:solidFill>
                  <a:srgbClr val="FFFF66"/>
                </a:solidFill>
                <a:latin typeface="Garamond" pitchFamily="18" charset="0"/>
              </a:defRPr>
            </a:lvl8pPr>
            <a:lvl9pPr marL="3886200" indent="-228600" algn="ctr" eaLnBrk="0" fontAlgn="base" hangingPunct="0">
              <a:lnSpc>
                <a:spcPct val="85000"/>
              </a:lnSpc>
              <a:spcBef>
                <a:spcPct val="0"/>
              </a:spcBef>
              <a:spcAft>
                <a:spcPct val="0"/>
              </a:spcAft>
              <a:defRPr sz="4000" b="1">
                <a:solidFill>
                  <a:srgbClr val="FFFF66"/>
                </a:solidFill>
                <a:latin typeface="Garamond" pitchFamily="18" charset="0"/>
              </a:defRPr>
            </a:lvl9pPr>
          </a:lstStyle>
          <a:p>
            <a:pPr eaLnBrk="1" hangingPunct="1">
              <a:spcBef>
                <a:spcPct val="50000"/>
              </a:spcBef>
              <a:defRPr/>
            </a:pPr>
            <a:r>
              <a:rPr lang="en-US" sz="1600" b="0" i="1" dirty="0" smtClean="0">
                <a:solidFill>
                  <a:srgbClr val="000000"/>
                </a:solidFill>
                <a:ea typeface="+mn-ea"/>
                <a:cs typeface="+mn-cs"/>
              </a:rPr>
              <a:t>JAMA</a:t>
            </a:r>
            <a:r>
              <a:rPr lang="en-US" sz="1600" b="0" dirty="0" smtClean="0">
                <a:solidFill>
                  <a:srgbClr val="000000"/>
                </a:solidFill>
                <a:ea typeface="+mn-ea"/>
                <a:cs typeface="+mn-cs"/>
              </a:rPr>
              <a:t>. 2010;304(9):1009-1010 (doi:10.1001/jama.2010.1250)</a:t>
            </a:r>
          </a:p>
        </p:txBody>
      </p:sp>
      <p:sp>
        <p:nvSpPr>
          <p:cNvPr id="15" name="Text Box 6"/>
          <p:cNvSpPr txBox="1">
            <a:spLocks noChangeArrowheads="1"/>
          </p:cNvSpPr>
          <p:nvPr/>
        </p:nvSpPr>
        <p:spPr bwMode="auto">
          <a:xfrm>
            <a:off x="304800" y="152400"/>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000" b="1">
                <a:solidFill>
                  <a:srgbClr val="FFFF66"/>
                </a:solidFill>
                <a:latin typeface="Garamond" pitchFamily="18" charset="0"/>
              </a:defRPr>
            </a:lvl1pPr>
            <a:lvl2pPr marL="742950" indent="-285750" eaLnBrk="0" hangingPunct="0">
              <a:defRPr sz="4000" b="1">
                <a:solidFill>
                  <a:srgbClr val="FFFF66"/>
                </a:solidFill>
                <a:latin typeface="Garamond" pitchFamily="18" charset="0"/>
              </a:defRPr>
            </a:lvl2pPr>
            <a:lvl3pPr marL="1143000" indent="-228600" eaLnBrk="0" hangingPunct="0">
              <a:defRPr sz="4000" b="1">
                <a:solidFill>
                  <a:srgbClr val="FFFF66"/>
                </a:solidFill>
                <a:latin typeface="Garamond" pitchFamily="18" charset="0"/>
              </a:defRPr>
            </a:lvl3pPr>
            <a:lvl4pPr marL="1600200" indent="-228600" eaLnBrk="0" hangingPunct="0">
              <a:defRPr sz="4000" b="1">
                <a:solidFill>
                  <a:srgbClr val="FFFF66"/>
                </a:solidFill>
                <a:latin typeface="Garamond" pitchFamily="18" charset="0"/>
              </a:defRPr>
            </a:lvl4pPr>
            <a:lvl5pPr marL="2057400" indent="-228600" eaLnBrk="0" hangingPunct="0">
              <a:defRPr sz="4000" b="1">
                <a:solidFill>
                  <a:srgbClr val="FFFF66"/>
                </a:solidFill>
                <a:latin typeface="Garamond" pitchFamily="18" charset="0"/>
              </a:defRPr>
            </a:lvl5pPr>
            <a:lvl6pPr marL="2514600" indent="-228600" algn="ctr" eaLnBrk="0" fontAlgn="base" hangingPunct="0">
              <a:lnSpc>
                <a:spcPct val="85000"/>
              </a:lnSpc>
              <a:spcBef>
                <a:spcPct val="0"/>
              </a:spcBef>
              <a:spcAft>
                <a:spcPct val="0"/>
              </a:spcAft>
              <a:defRPr sz="4000" b="1">
                <a:solidFill>
                  <a:srgbClr val="FFFF66"/>
                </a:solidFill>
                <a:latin typeface="Garamond" pitchFamily="18" charset="0"/>
              </a:defRPr>
            </a:lvl6pPr>
            <a:lvl7pPr marL="2971800" indent="-228600" algn="ctr" eaLnBrk="0" fontAlgn="base" hangingPunct="0">
              <a:lnSpc>
                <a:spcPct val="85000"/>
              </a:lnSpc>
              <a:spcBef>
                <a:spcPct val="0"/>
              </a:spcBef>
              <a:spcAft>
                <a:spcPct val="0"/>
              </a:spcAft>
              <a:defRPr sz="4000" b="1">
                <a:solidFill>
                  <a:srgbClr val="FFFF66"/>
                </a:solidFill>
                <a:latin typeface="Garamond" pitchFamily="18" charset="0"/>
              </a:defRPr>
            </a:lvl7pPr>
            <a:lvl8pPr marL="3429000" indent="-228600" algn="ctr" eaLnBrk="0" fontAlgn="base" hangingPunct="0">
              <a:lnSpc>
                <a:spcPct val="85000"/>
              </a:lnSpc>
              <a:spcBef>
                <a:spcPct val="0"/>
              </a:spcBef>
              <a:spcAft>
                <a:spcPct val="0"/>
              </a:spcAft>
              <a:defRPr sz="4000" b="1">
                <a:solidFill>
                  <a:srgbClr val="FFFF66"/>
                </a:solidFill>
                <a:latin typeface="Garamond" pitchFamily="18" charset="0"/>
              </a:defRPr>
            </a:lvl8pPr>
            <a:lvl9pPr marL="3886200" indent="-228600" algn="ctr" eaLnBrk="0" fontAlgn="base" hangingPunct="0">
              <a:lnSpc>
                <a:spcPct val="85000"/>
              </a:lnSpc>
              <a:spcBef>
                <a:spcPct val="0"/>
              </a:spcBef>
              <a:spcAft>
                <a:spcPct val="0"/>
              </a:spcAft>
              <a:defRPr sz="4000" b="1">
                <a:solidFill>
                  <a:srgbClr val="FFFF66"/>
                </a:solidFill>
                <a:latin typeface="Garamond" pitchFamily="18" charset="0"/>
              </a:defRPr>
            </a:lvl9pPr>
          </a:lstStyle>
          <a:p>
            <a:pPr eaLnBrk="1" hangingPunct="1">
              <a:spcBef>
                <a:spcPct val="50000"/>
              </a:spcBef>
              <a:defRPr/>
            </a:pPr>
            <a:r>
              <a:rPr lang="en-US" sz="1800" b="0" i="1" dirty="0" smtClean="0">
                <a:solidFill>
                  <a:schemeClr val="bg1">
                    <a:lumMod val="50000"/>
                  </a:schemeClr>
                </a:solidFill>
                <a:latin typeface="Arial"/>
                <a:ea typeface="+mn-ea"/>
                <a:cs typeface="Arial"/>
              </a:rPr>
              <a:t>Core Q: How can external environment approach nurses/physicians more as </a:t>
            </a:r>
          </a:p>
        </p:txBody>
      </p:sp>
    </p:spTree>
    <p:extLst>
      <p:ext uri="{BB962C8B-B14F-4D97-AF65-F5344CB8AC3E}">
        <p14:creationId xmlns:p14="http://schemas.microsoft.com/office/powerpoint/2010/main" val="3704207489"/>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12" y="-304800"/>
            <a:ext cx="10182883" cy="7162800"/>
          </a:xfrm>
          <a:prstGeom prst="rect">
            <a:avLst/>
          </a:prstGeom>
        </p:spPr>
      </p:pic>
      <p:pic>
        <p:nvPicPr>
          <p:cNvPr id="3" name="Picture 2"/>
          <p:cNvPicPr>
            <a:picLocks noChangeAspect="1"/>
          </p:cNvPicPr>
          <p:nvPr/>
        </p:nvPicPr>
        <p:blipFill>
          <a:blip r:embed="rId4"/>
          <a:stretch>
            <a:fillRect/>
          </a:stretch>
        </p:blipFill>
        <p:spPr>
          <a:xfrm>
            <a:off x="533400" y="3505200"/>
            <a:ext cx="2590800" cy="1463040"/>
          </a:xfrm>
          <a:prstGeom prst="rect">
            <a:avLst/>
          </a:prstGeom>
        </p:spPr>
      </p:pic>
      <p:sp>
        <p:nvSpPr>
          <p:cNvPr id="4" name="TextBox 3"/>
          <p:cNvSpPr txBox="1"/>
          <p:nvPr/>
        </p:nvSpPr>
        <p:spPr>
          <a:xfrm>
            <a:off x="609600" y="6921500"/>
            <a:ext cx="319468"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7010400" y="990600"/>
            <a:ext cx="2286000" cy="5078314"/>
          </a:xfrm>
          <a:prstGeom prst="rect">
            <a:avLst/>
          </a:prstGeom>
          <a:noFill/>
        </p:spPr>
        <p:txBody>
          <a:bodyPr wrap="square" rtlCol="0">
            <a:spAutoFit/>
          </a:bodyPr>
          <a:lstStyle/>
          <a:p>
            <a:pPr marL="285750" indent="-285750">
              <a:buFont typeface="Arial"/>
              <a:buChar char="•"/>
            </a:pPr>
            <a:r>
              <a:rPr lang="en-US" dirty="0" smtClean="0">
                <a:latin typeface="Arial" pitchFamily="34" charset="0"/>
              </a:rPr>
              <a:t>70</a:t>
            </a:r>
            <a:r>
              <a:rPr lang="en-US" dirty="0">
                <a:latin typeface="Arial" pitchFamily="34" charset="0"/>
              </a:rPr>
              <a:t>-80% </a:t>
            </a:r>
            <a:r>
              <a:rPr lang="en-US" dirty="0" smtClean="0">
                <a:latin typeface="Arial" pitchFamily="34" charset="0"/>
              </a:rPr>
              <a:t>work </a:t>
            </a:r>
            <a:r>
              <a:rPr lang="en-US" dirty="0">
                <a:latin typeface="Arial" pitchFamily="34" charset="0"/>
              </a:rPr>
              <a:t>effort </a:t>
            </a:r>
            <a:r>
              <a:rPr lang="en-US" dirty="0" smtClean="0">
                <a:latin typeface="Arial" pitchFamily="34" charset="0"/>
              </a:rPr>
              <a:t>waste</a:t>
            </a:r>
          </a:p>
          <a:p>
            <a:pPr marL="285750" indent="-285750">
              <a:buFont typeface="Arial"/>
              <a:buChar char="•"/>
            </a:pPr>
            <a:r>
              <a:rPr lang="en-US" dirty="0" smtClean="0">
                <a:latin typeface="Arial" pitchFamily="34" charset="0"/>
              </a:rPr>
              <a:t>Good news:</a:t>
            </a:r>
          </a:p>
          <a:p>
            <a:pPr marL="285750" indent="-285750">
              <a:buFont typeface="Arial"/>
              <a:buChar char="•"/>
            </a:pPr>
            <a:r>
              <a:rPr lang="en-US" dirty="0" smtClean="0">
                <a:latin typeface="Arial" pitchFamily="34" charset="0"/>
              </a:rPr>
              <a:t>Release capacity put to better work service </a:t>
            </a:r>
            <a:r>
              <a:rPr lang="en-US" dirty="0">
                <a:latin typeface="Arial" pitchFamily="34" charset="0"/>
              </a:rPr>
              <a:t>of </a:t>
            </a:r>
            <a:r>
              <a:rPr lang="en-US" dirty="0" err="1" smtClean="0">
                <a:latin typeface="Arial" pitchFamily="34" charset="0"/>
              </a:rPr>
              <a:t>pts</a:t>
            </a:r>
            <a:endParaRPr lang="en-US" dirty="0" smtClean="0">
              <a:latin typeface="Arial" pitchFamily="34" charset="0"/>
            </a:endParaRPr>
          </a:p>
          <a:p>
            <a:pPr marL="285750" indent="-285750">
              <a:buFont typeface="Arial"/>
              <a:buChar char="•"/>
            </a:pPr>
            <a:endParaRPr lang="en-US" dirty="0">
              <a:solidFill>
                <a:schemeClr val="bg2">
                  <a:lumMod val="75000"/>
                </a:schemeClr>
              </a:solidFill>
              <a:latin typeface="Arial" pitchFamily="34" charset="0"/>
            </a:endParaRPr>
          </a:p>
          <a:p>
            <a:pPr marL="285750" indent="-285750">
              <a:buFont typeface="Arial"/>
              <a:buChar char="•"/>
            </a:pPr>
            <a:r>
              <a:rPr lang="en-US" dirty="0">
                <a:solidFill>
                  <a:srgbClr val="CC0000"/>
                </a:solidFill>
                <a:latin typeface="Arial" pitchFamily="34" charset="0"/>
              </a:rPr>
              <a:t>R</a:t>
            </a:r>
            <a:r>
              <a:rPr lang="en-US" dirty="0" smtClean="0">
                <a:solidFill>
                  <a:srgbClr val="CC0000"/>
                </a:solidFill>
                <a:latin typeface="Arial" pitchFamily="34" charset="0"/>
              </a:rPr>
              <a:t>e</a:t>
            </a:r>
            <a:r>
              <a:rPr lang="en-US" dirty="0">
                <a:solidFill>
                  <a:srgbClr val="CC0000"/>
                </a:solidFill>
                <a:latin typeface="Arial" pitchFamily="34" charset="0"/>
              </a:rPr>
              <a:t>-</a:t>
            </a:r>
            <a:r>
              <a:rPr lang="en-US" dirty="0" err="1" smtClean="0">
                <a:solidFill>
                  <a:srgbClr val="CC0000"/>
                </a:solidFill>
                <a:latin typeface="Arial" pitchFamily="34" charset="0"/>
              </a:rPr>
              <a:t>eng</a:t>
            </a:r>
            <a:r>
              <a:rPr lang="en-US" dirty="0" smtClean="0">
                <a:solidFill>
                  <a:srgbClr val="CC0000"/>
                </a:solidFill>
                <a:latin typeface="Arial" pitchFamily="34" charset="0"/>
              </a:rPr>
              <a:t> workflows</a:t>
            </a:r>
          </a:p>
          <a:p>
            <a:endParaRPr lang="en-US" dirty="0">
              <a:solidFill>
                <a:srgbClr val="CC0000"/>
              </a:solidFill>
              <a:latin typeface="Arial" pitchFamily="34" charset="0"/>
            </a:endParaRPr>
          </a:p>
          <a:p>
            <a:pPr marL="285750" indent="-285750">
              <a:buFont typeface="Arial"/>
              <a:buChar char="•"/>
            </a:pPr>
            <a:r>
              <a:rPr lang="en-US" dirty="0" smtClean="0">
                <a:solidFill>
                  <a:srgbClr val="CC0000"/>
                </a:solidFill>
                <a:latin typeface="Arial" pitchFamily="34" charset="0"/>
              </a:rPr>
              <a:t>Redesign how EHR integrated</a:t>
            </a:r>
          </a:p>
          <a:p>
            <a:pPr marL="285750" indent="-285750">
              <a:buFont typeface="Arial"/>
              <a:buChar char="•"/>
            </a:pPr>
            <a:endParaRPr lang="en-US" dirty="0" smtClean="0">
              <a:solidFill>
                <a:srgbClr val="CC0000"/>
              </a:solidFill>
              <a:latin typeface="Arial" pitchFamily="34" charset="0"/>
            </a:endParaRPr>
          </a:p>
          <a:p>
            <a:pPr marL="285750" indent="-285750">
              <a:buFont typeface="Arial"/>
              <a:buChar char="•"/>
            </a:pPr>
            <a:r>
              <a:rPr lang="en-US" dirty="0" smtClean="0">
                <a:solidFill>
                  <a:srgbClr val="CC0000"/>
                </a:solidFill>
              </a:rPr>
              <a:t>↓</a:t>
            </a:r>
            <a:r>
              <a:rPr lang="en-US" dirty="0">
                <a:solidFill>
                  <a:srgbClr val="CC0000"/>
                </a:solidFill>
                <a:latin typeface="Arial" pitchFamily="34" charset="0"/>
              </a:rPr>
              <a:t>N</a:t>
            </a:r>
            <a:r>
              <a:rPr lang="en-US" dirty="0" smtClean="0">
                <a:solidFill>
                  <a:srgbClr val="CC0000"/>
                </a:solidFill>
                <a:latin typeface="Arial" pitchFamily="34" charset="0"/>
              </a:rPr>
              <a:t>on</a:t>
            </a:r>
            <a:r>
              <a:rPr lang="en-US" dirty="0">
                <a:solidFill>
                  <a:srgbClr val="CC0000"/>
                </a:solidFill>
                <a:latin typeface="Arial" pitchFamily="34" charset="0"/>
              </a:rPr>
              <a:t>-value </a:t>
            </a:r>
            <a:r>
              <a:rPr lang="en-US" dirty="0" smtClean="0">
                <a:solidFill>
                  <a:srgbClr val="CC0000"/>
                </a:solidFill>
                <a:latin typeface="Arial" pitchFamily="34" charset="0"/>
              </a:rPr>
              <a:t>work</a:t>
            </a:r>
          </a:p>
          <a:p>
            <a:endParaRPr lang="en-US" dirty="0" smtClean="0">
              <a:solidFill>
                <a:srgbClr val="CC0000"/>
              </a:solidFill>
              <a:latin typeface="Arial" pitchFamily="34" charset="0"/>
            </a:endParaRPr>
          </a:p>
          <a:p>
            <a:pPr marL="285750" indent="-285750">
              <a:buFont typeface="Arial"/>
              <a:buChar char="•"/>
            </a:pPr>
            <a:r>
              <a:rPr lang="en-US" dirty="0" smtClean="0">
                <a:solidFill>
                  <a:srgbClr val="CC0000"/>
                </a:solidFill>
                <a:latin typeface="Arial" pitchFamily="34" charset="0"/>
              </a:rPr>
              <a:t>Technology</a:t>
            </a:r>
          </a:p>
          <a:p>
            <a:endParaRPr lang="en-US" dirty="0" smtClean="0">
              <a:solidFill>
                <a:srgbClr val="CC0000"/>
              </a:solidFill>
              <a:latin typeface="Arial" pitchFamily="34" charset="0"/>
            </a:endParaRPr>
          </a:p>
          <a:p>
            <a:pPr marL="285750" indent="-285750">
              <a:buFont typeface="Arial"/>
              <a:buChar char="•"/>
            </a:pPr>
            <a:r>
              <a:rPr lang="en-US" dirty="0" smtClean="0">
                <a:solidFill>
                  <a:srgbClr val="CC0000"/>
                </a:solidFill>
                <a:latin typeface="Arial" pitchFamily="34" charset="0"/>
              </a:rPr>
              <a:t>Teamwork</a:t>
            </a:r>
            <a:r>
              <a:rPr lang="en-US" dirty="0" smtClean="0">
                <a:latin typeface="Arial" pitchFamily="34" charset="0"/>
              </a:rPr>
              <a:t> </a:t>
            </a:r>
            <a:endParaRPr lang="en-US" dirty="0"/>
          </a:p>
          <a:p>
            <a:endParaRPr lang="en-US" dirty="0"/>
          </a:p>
        </p:txBody>
      </p:sp>
    </p:spTree>
    <p:extLst>
      <p:ext uri="{BB962C8B-B14F-4D97-AF65-F5344CB8AC3E}">
        <p14:creationId xmlns:p14="http://schemas.microsoft.com/office/powerpoint/2010/main" val="121136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8708" y="1752600"/>
            <a:ext cx="4927406" cy="4202161"/>
          </a:xfrm>
          <a:prstGeom prst="rect">
            <a:avLst/>
          </a:prstGeom>
        </p:spPr>
      </p:pic>
      <p:sp>
        <p:nvSpPr>
          <p:cNvPr id="2" name="Title 1"/>
          <p:cNvSpPr>
            <a:spLocks noGrp="1"/>
          </p:cNvSpPr>
          <p:nvPr>
            <p:ph type="title"/>
          </p:nvPr>
        </p:nvSpPr>
        <p:spPr/>
        <p:txBody>
          <a:bodyPr/>
          <a:lstStyle/>
          <a:p>
            <a:r>
              <a:rPr lang="en-US" dirty="0">
                <a:solidFill>
                  <a:schemeClr val="accent6"/>
                </a:solidFill>
              </a:rPr>
              <a:t>The Map is not the Terrain </a:t>
            </a:r>
          </a:p>
        </p:txBody>
      </p:sp>
      <p:sp>
        <p:nvSpPr>
          <p:cNvPr id="3" name="TextBox 2"/>
          <p:cNvSpPr txBox="1"/>
          <p:nvPr/>
        </p:nvSpPr>
        <p:spPr>
          <a:xfrm>
            <a:off x="2286000" y="6096000"/>
            <a:ext cx="4648200" cy="369332"/>
          </a:xfrm>
          <a:prstGeom prst="rect">
            <a:avLst/>
          </a:prstGeom>
          <a:noFill/>
        </p:spPr>
        <p:txBody>
          <a:bodyPr wrap="square" rtlCol="0">
            <a:spAutoFit/>
          </a:bodyPr>
          <a:lstStyle/>
          <a:p>
            <a:r>
              <a:rPr lang="en-US" dirty="0" smtClean="0"/>
              <a:t>Steve Martin MD and Christine Sinsky MD</a:t>
            </a:r>
            <a:endParaRPr lang="en-US" dirty="0"/>
          </a:p>
        </p:txBody>
      </p:sp>
      <p:pic>
        <p:nvPicPr>
          <p:cNvPr id="4" name="Picture 3"/>
          <p:cNvPicPr>
            <a:picLocks noChangeAspect="1"/>
          </p:cNvPicPr>
          <p:nvPr/>
        </p:nvPicPr>
        <p:blipFill>
          <a:blip r:embed="rId3"/>
          <a:stretch>
            <a:fillRect/>
          </a:stretch>
        </p:blipFill>
        <p:spPr>
          <a:xfrm>
            <a:off x="1143000" y="1767840"/>
            <a:ext cx="7086600" cy="4251960"/>
          </a:xfrm>
          <a:prstGeom prst="rect">
            <a:avLst/>
          </a:prstGeom>
        </p:spPr>
      </p:pic>
    </p:spTree>
    <p:extLst>
      <p:ext uri="{BB962C8B-B14F-4D97-AF65-F5344CB8AC3E}">
        <p14:creationId xmlns:p14="http://schemas.microsoft.com/office/powerpoint/2010/main" val="36291333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The Map is not the Terrain </a:t>
            </a:r>
            <a:endParaRPr lang="en-US" dirty="0"/>
          </a:p>
        </p:txBody>
      </p:sp>
      <p:sp>
        <p:nvSpPr>
          <p:cNvPr id="3" name="Content Placeholder 2"/>
          <p:cNvSpPr>
            <a:spLocks noGrp="1"/>
          </p:cNvSpPr>
          <p:nvPr>
            <p:ph idx="1"/>
          </p:nvPr>
        </p:nvSpPr>
        <p:spPr>
          <a:xfrm>
            <a:off x="457200" y="1722437"/>
            <a:ext cx="4419600" cy="4525963"/>
          </a:xfrm>
        </p:spPr>
        <p:txBody>
          <a:bodyPr/>
          <a:lstStyle/>
          <a:p>
            <a:pPr marL="0" indent="0">
              <a:buNone/>
            </a:pPr>
            <a:r>
              <a:rPr lang="en-US" sz="2400" dirty="0"/>
              <a:t>"If you didn't document it, it didn't happen," </a:t>
            </a:r>
          </a:p>
          <a:p>
            <a:pPr marL="0" indent="0">
              <a:buNone/>
            </a:pPr>
            <a:r>
              <a:rPr lang="en-US" sz="2400" dirty="0"/>
              <a:t>Fresh ears are told in medical school</a:t>
            </a:r>
            <a:r>
              <a:rPr lang="en-US" sz="2400" dirty="0" smtClean="0"/>
              <a:t>.</a:t>
            </a:r>
          </a:p>
          <a:p>
            <a:pPr marL="0" indent="0">
              <a:buNone/>
            </a:pPr>
            <a:endParaRPr lang="en-US" sz="2400" dirty="0"/>
          </a:p>
          <a:p>
            <a:pPr marL="0" indent="0">
              <a:buNone/>
            </a:pPr>
            <a:r>
              <a:rPr lang="en-US" sz="2400" dirty="0"/>
              <a:t>But then one day we realize that documenting </a:t>
            </a:r>
            <a:r>
              <a:rPr lang="en-US" sz="2400" dirty="0" smtClean="0"/>
              <a:t>doing  doesn’t </a:t>
            </a:r>
            <a:r>
              <a:rPr lang="en-US" sz="2400" dirty="0"/>
              <a:t>make it so, </a:t>
            </a:r>
            <a:endParaRPr lang="en-US" sz="2400" dirty="0" smtClean="0"/>
          </a:p>
          <a:p>
            <a:pPr marL="0" indent="0">
              <a:buNone/>
            </a:pPr>
            <a:endParaRPr lang="en-US" sz="2400" dirty="0"/>
          </a:p>
          <a:p>
            <a:pPr marL="0" indent="0">
              <a:buNone/>
            </a:pPr>
            <a:r>
              <a:rPr lang="en-US" sz="2400" dirty="0"/>
              <a:t>Experiencing makes it so. </a:t>
            </a:r>
          </a:p>
        </p:txBody>
      </p:sp>
      <p:pic>
        <p:nvPicPr>
          <p:cNvPr id="4" name="Picture 3"/>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4419600" y="3429000"/>
            <a:ext cx="4432005" cy="3124200"/>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10977309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22437"/>
            <a:ext cx="4191000" cy="4525963"/>
          </a:xfrm>
        </p:spPr>
        <p:txBody>
          <a:bodyPr/>
          <a:lstStyle/>
          <a:p>
            <a:pPr marL="0" indent="0">
              <a:buNone/>
            </a:pPr>
            <a:r>
              <a:rPr lang="en-US" sz="2400" dirty="0"/>
              <a:t>"Visited patient in </a:t>
            </a:r>
            <a:r>
              <a:rPr lang="en-US" sz="2400" dirty="0" smtClean="0"/>
              <a:t>her basement</a:t>
            </a:r>
            <a:r>
              <a:rPr lang="en-US" sz="2400" dirty="0"/>
              <a:t>. </a:t>
            </a:r>
          </a:p>
          <a:p>
            <a:pPr marL="0" indent="0">
              <a:buNone/>
            </a:pPr>
            <a:r>
              <a:rPr lang="en-US" sz="2400" dirty="0"/>
              <a:t>Ascites worsening as </a:t>
            </a:r>
            <a:r>
              <a:rPr lang="en-US" sz="2400" dirty="0" smtClean="0"/>
              <a:t>she </a:t>
            </a:r>
            <a:r>
              <a:rPr lang="en-US" sz="2400" dirty="0"/>
              <a:t>drinks more </a:t>
            </a:r>
          </a:p>
          <a:p>
            <a:pPr marL="0" indent="0">
              <a:buNone/>
            </a:pPr>
            <a:r>
              <a:rPr lang="en-US" sz="2400" dirty="0"/>
              <a:t>after death of son in motor vehicle accident." </a:t>
            </a:r>
          </a:p>
          <a:p>
            <a:pPr marL="0" indent="0">
              <a:buNone/>
            </a:pPr>
            <a:endParaRPr lang="en-US" sz="2400" dirty="0"/>
          </a:p>
          <a:p>
            <a:pPr marL="0" indent="0">
              <a:buNone/>
            </a:pPr>
            <a:r>
              <a:rPr lang="en-US" sz="2400" dirty="0"/>
              <a:t>What more should I write?  </a:t>
            </a:r>
          </a:p>
          <a:p>
            <a:pPr marL="0" indent="0">
              <a:buNone/>
            </a:pPr>
            <a:endParaRPr lang="en-US" sz="2400" dirty="0" smtClean="0"/>
          </a:p>
          <a:p>
            <a:pPr marL="0" indent="0">
              <a:buNone/>
            </a:pPr>
            <a:r>
              <a:rPr lang="en-US" sz="2400" dirty="0" smtClean="0"/>
              <a:t>How </a:t>
            </a:r>
            <a:r>
              <a:rPr lang="en-US" sz="2400" dirty="0"/>
              <a:t>do you document bearing witness?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43400" y="1828800"/>
            <a:ext cx="4483100" cy="3098800"/>
          </a:xfrm>
          <a:prstGeom prst="rect">
            <a:avLst/>
          </a:prstGeom>
        </p:spPr>
      </p:pic>
    </p:spTree>
    <p:extLst>
      <p:ext uri="{BB962C8B-B14F-4D97-AF65-F5344CB8AC3E}">
        <p14:creationId xmlns:p14="http://schemas.microsoft.com/office/powerpoint/2010/main" val="23645279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5943600" cy="4525963"/>
          </a:xfrm>
        </p:spPr>
        <p:txBody>
          <a:bodyPr/>
          <a:lstStyle/>
          <a:p>
            <a:pPr marL="0" indent="0">
              <a:buNone/>
            </a:pPr>
            <a:r>
              <a:rPr lang="en-US" sz="2400" dirty="0" smtClean="0"/>
              <a:t>The </a:t>
            </a:r>
            <a:r>
              <a:rPr lang="en-US" sz="2400" dirty="0"/>
              <a:t>Code is not the </a:t>
            </a:r>
            <a:r>
              <a:rPr lang="en-US" sz="2400" dirty="0" smtClean="0"/>
              <a:t>Care</a:t>
            </a:r>
            <a:endParaRPr lang="en-US" sz="2400" dirty="0"/>
          </a:p>
          <a:p>
            <a:pPr marL="0" indent="0">
              <a:buNone/>
            </a:pPr>
            <a:endParaRPr lang="en-US" sz="2400" dirty="0" smtClean="0"/>
          </a:p>
          <a:p>
            <a:pPr marL="0" indent="0">
              <a:buNone/>
            </a:pPr>
            <a:r>
              <a:rPr lang="en-US" sz="2400" dirty="0" smtClean="0"/>
              <a:t>The </a:t>
            </a:r>
            <a:r>
              <a:rPr lang="en-US" sz="2400" dirty="0"/>
              <a:t>Pocket Guide:</a:t>
            </a:r>
          </a:p>
          <a:p>
            <a:pPr marL="0" indent="0">
              <a:buNone/>
            </a:pPr>
            <a:r>
              <a:rPr lang="en-US" sz="2400" dirty="0"/>
              <a:t>It folds like origami </a:t>
            </a:r>
          </a:p>
          <a:p>
            <a:pPr marL="0" indent="0">
              <a:buNone/>
            </a:pPr>
            <a:r>
              <a:rPr lang="en-US" sz="2400" dirty="0"/>
              <a:t>and reads like computer code, </a:t>
            </a:r>
          </a:p>
          <a:p>
            <a:pPr marL="0" indent="0">
              <a:buNone/>
            </a:pPr>
            <a:r>
              <a:rPr lang="en-US" sz="2400" dirty="0"/>
              <a:t>this item we received early in residency. </a:t>
            </a:r>
          </a:p>
          <a:p>
            <a:pPr marL="0" indent="0">
              <a:buNone/>
            </a:pPr>
            <a:r>
              <a:rPr lang="en-US" sz="2400" dirty="0" smtClean="0"/>
              <a:t>In </a:t>
            </a:r>
            <a:r>
              <a:rPr lang="en-US" sz="2400" dirty="0"/>
              <a:t>small font and syllogism, </a:t>
            </a:r>
          </a:p>
          <a:p>
            <a:pPr marL="0" indent="0">
              <a:buNone/>
            </a:pPr>
            <a:r>
              <a:rPr lang="en-US" sz="2400" dirty="0"/>
              <a:t>I</a:t>
            </a:r>
            <a:r>
              <a:rPr lang="en-US" sz="2400" dirty="0" smtClean="0"/>
              <a:t>t </a:t>
            </a:r>
            <a:r>
              <a:rPr lang="en-US" sz="2400" dirty="0"/>
              <a:t>tells us what our time with a patient is worth. </a:t>
            </a:r>
          </a:p>
          <a:p>
            <a:pPr marL="0" indent="0">
              <a:buNone/>
            </a:pPr>
            <a:r>
              <a:rPr lang="en-US" sz="2400" dirty="0" smtClean="0"/>
              <a:t>It </a:t>
            </a:r>
            <a:r>
              <a:rPr lang="en-US" sz="2400" dirty="0"/>
              <a:t>sustains anachronisms </a:t>
            </a:r>
          </a:p>
          <a:p>
            <a:pPr marL="0" indent="0">
              <a:buNone/>
            </a:pPr>
            <a:r>
              <a:rPr lang="en-US" sz="2400" dirty="0" smtClean="0"/>
              <a:t>like </a:t>
            </a:r>
            <a:r>
              <a:rPr lang="en-US" sz="2400" dirty="0"/>
              <a:t>the review of </a:t>
            </a:r>
            <a:r>
              <a:rPr lang="en-US" sz="2400" dirty="0" smtClean="0"/>
              <a:t>systems. </a:t>
            </a:r>
          </a:p>
          <a:p>
            <a:pPr marL="0" indent="0">
              <a:buNone/>
            </a:pPr>
            <a:r>
              <a:rPr lang="en-US" sz="2400" dirty="0" smtClean="0"/>
              <a:t>Three </a:t>
            </a:r>
            <a:r>
              <a:rPr lang="en-US" sz="2400" dirty="0"/>
              <a:t>chronic conditions is the key </a:t>
            </a:r>
            <a:endParaRPr lang="en-US" sz="2400" dirty="0" smtClean="0"/>
          </a:p>
          <a:p>
            <a:pPr marL="0" indent="0">
              <a:buNone/>
            </a:pPr>
            <a:r>
              <a:rPr lang="en-US" sz="2400" dirty="0" smtClean="0"/>
              <a:t>that </a:t>
            </a:r>
            <a:r>
              <a:rPr lang="en-US" sz="2400" dirty="0"/>
              <a:t>opens a Level 4 lock.  </a:t>
            </a:r>
          </a:p>
          <a:p>
            <a:endParaRPr lang="en-US" sz="2400" dirty="0"/>
          </a:p>
        </p:txBody>
      </p:sp>
      <p:pic>
        <p:nvPicPr>
          <p:cNvPr id="4" name="Picture 3"/>
          <p:cNvPicPr>
            <a:picLocks noChangeAspect="1"/>
          </p:cNvPicPr>
          <p:nvPr/>
        </p:nvPicPr>
        <p:blipFill>
          <a:blip r:embed="rId2"/>
          <a:stretch>
            <a:fillRect/>
          </a:stretch>
        </p:blipFill>
        <p:spPr>
          <a:xfrm>
            <a:off x="6019800" y="1828800"/>
            <a:ext cx="2971800" cy="4426957"/>
          </a:xfrm>
          <a:prstGeom prst="rect">
            <a:avLst/>
          </a:prstGeom>
        </p:spPr>
      </p:pic>
    </p:spTree>
    <p:extLst>
      <p:ext uri="{BB962C8B-B14F-4D97-AF65-F5344CB8AC3E}">
        <p14:creationId xmlns:p14="http://schemas.microsoft.com/office/powerpoint/2010/main" val="5243907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077200" cy="4525963"/>
          </a:xfrm>
        </p:spPr>
        <p:txBody>
          <a:bodyPr/>
          <a:lstStyle/>
          <a:p>
            <a:pPr marL="0" indent="0">
              <a:buNone/>
            </a:pPr>
            <a:r>
              <a:rPr lang="en-US" sz="2400" dirty="0" smtClean="0"/>
              <a:t>Now </a:t>
            </a:r>
            <a:r>
              <a:rPr lang="en-US" sz="2400" dirty="0"/>
              <a:t>we hear these notes are being poorly done. </a:t>
            </a:r>
          </a:p>
          <a:p>
            <a:pPr marL="0" indent="0">
              <a:buNone/>
            </a:pPr>
            <a:r>
              <a:rPr lang="en-US" sz="2400" dirty="0"/>
              <a:t>They have too much. </a:t>
            </a:r>
          </a:p>
          <a:p>
            <a:pPr marL="0" indent="0">
              <a:buNone/>
            </a:pPr>
            <a:r>
              <a:rPr lang="en-US" sz="2400" dirty="0"/>
              <a:t>They have too little. </a:t>
            </a:r>
          </a:p>
          <a:p>
            <a:pPr marL="0" indent="0">
              <a:buNone/>
            </a:pPr>
            <a:r>
              <a:rPr lang="en-US" sz="2400" dirty="0"/>
              <a:t>They don’t have the right elements. </a:t>
            </a:r>
          </a:p>
          <a:p>
            <a:pPr marL="0" indent="0">
              <a:buNone/>
            </a:pPr>
            <a:r>
              <a:rPr lang="en-US" sz="2400" dirty="0" smtClean="0"/>
              <a:t>Doctors </a:t>
            </a:r>
            <a:r>
              <a:rPr lang="en-US" sz="2400" dirty="0"/>
              <a:t>need better education. </a:t>
            </a:r>
          </a:p>
          <a:p>
            <a:pPr marL="0" indent="0">
              <a:buNone/>
            </a:pPr>
            <a:r>
              <a:rPr lang="en-US" sz="2400" dirty="0"/>
              <a:t>They need more detailed notes. </a:t>
            </a:r>
          </a:p>
          <a:p>
            <a:pPr marL="0" indent="0">
              <a:buNone/>
            </a:pPr>
            <a:endParaRPr lang="en-US" sz="2400" dirty="0"/>
          </a:p>
          <a:p>
            <a:pPr marL="0" indent="0">
              <a:buNone/>
            </a:pPr>
            <a:r>
              <a:rPr lang="en-US" sz="2400" dirty="0"/>
              <a:t>We also hear there is burnout. </a:t>
            </a:r>
          </a:p>
          <a:p>
            <a:pPr marL="0" indent="0">
              <a:buNone/>
            </a:pPr>
            <a:r>
              <a:rPr lang="en-US" sz="2400" dirty="0"/>
              <a:t>Access problems for patients. </a:t>
            </a:r>
          </a:p>
          <a:p>
            <a:pPr marL="0" indent="0">
              <a:buNone/>
            </a:pPr>
            <a:r>
              <a:rPr lang="en-US" sz="2400" dirty="0"/>
              <a:t>People leaving primary care </a:t>
            </a:r>
          </a:p>
          <a:p>
            <a:pPr marL="0" indent="0">
              <a:buNone/>
            </a:pPr>
            <a:r>
              <a:rPr lang="en-US" sz="2400" dirty="0"/>
              <a:t>or not entering it. </a:t>
            </a:r>
            <a:endParaRPr lang="en-US" sz="2400" dirty="0" smtClean="0"/>
          </a:p>
          <a:p>
            <a:pPr marL="0" indent="0">
              <a:buNone/>
            </a:pPr>
            <a:endParaRPr lang="en-US" sz="2400" dirty="0"/>
          </a:p>
          <a:p>
            <a:pPr marL="0" indent="0">
              <a:buNone/>
            </a:pPr>
            <a:r>
              <a:rPr lang="en-US" sz="2400" dirty="0"/>
              <a:t>We hear EHRs are good. </a:t>
            </a:r>
          </a:p>
          <a:p>
            <a:pPr marL="0" indent="0">
              <a:buNone/>
            </a:pPr>
            <a:r>
              <a:rPr lang="en-US" sz="2400" dirty="0"/>
              <a:t>We hear they are bad.</a:t>
            </a:r>
          </a:p>
          <a:p>
            <a:pPr marL="0" indent="0">
              <a:buNone/>
            </a:pPr>
            <a:endParaRPr lang="en-US" sz="2400" dirty="0"/>
          </a:p>
        </p:txBody>
      </p:sp>
      <p:pic>
        <p:nvPicPr>
          <p:cNvPr id="4" name="Picture 6" descr="stressed MD"/>
          <p:cNvPicPr>
            <a:picLocks noChangeAspect="1" noChangeArrowheads="1"/>
          </p:cNvPicPr>
          <p:nvPr/>
        </p:nvPicPr>
        <p:blipFill>
          <a:blip r:embed="rId2"/>
          <a:srcRect/>
          <a:stretch>
            <a:fillRect/>
          </a:stretch>
        </p:blipFill>
        <p:spPr bwMode="auto">
          <a:xfrm>
            <a:off x="5791199" y="2185036"/>
            <a:ext cx="2501901" cy="3758564"/>
          </a:xfrm>
          <a:prstGeom prst="rect">
            <a:avLst/>
          </a:prstGeom>
          <a:noFill/>
          <a:ln w="9525">
            <a:noFill/>
            <a:miter lim="800000"/>
            <a:headEnd/>
            <a:tailEnd/>
          </a:ln>
        </p:spPr>
      </p:pic>
    </p:spTree>
    <p:extLst>
      <p:ext uri="{BB962C8B-B14F-4D97-AF65-F5344CB8AC3E}">
        <p14:creationId xmlns:p14="http://schemas.microsoft.com/office/powerpoint/2010/main" val="20303540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7037"/>
            <a:ext cx="8077200" cy="4525963"/>
          </a:xfrm>
        </p:spPr>
        <p:txBody>
          <a:bodyPr/>
          <a:lstStyle/>
          <a:p>
            <a:pPr marL="0" indent="0">
              <a:buNone/>
            </a:pPr>
            <a:r>
              <a:rPr lang="en-US" sz="2400" dirty="0" smtClean="0"/>
              <a:t>Why </a:t>
            </a:r>
            <a:r>
              <a:rPr lang="en-US" sz="2400" dirty="0"/>
              <a:t>don’t we start at the beginning? </a:t>
            </a:r>
          </a:p>
          <a:p>
            <a:pPr marL="0" indent="0">
              <a:buNone/>
            </a:pPr>
            <a:r>
              <a:rPr lang="en-US" sz="2400" dirty="0"/>
              <a:t>The care of the patient is what matters most. </a:t>
            </a:r>
          </a:p>
          <a:p>
            <a:pPr marL="0" indent="0">
              <a:buNone/>
            </a:pPr>
            <a:r>
              <a:rPr lang="en-US" sz="2400" dirty="0"/>
              <a:t>The map is not the terrain. </a:t>
            </a:r>
          </a:p>
          <a:p>
            <a:pPr marL="0" indent="0">
              <a:spcAft>
                <a:spcPts val="1800"/>
              </a:spcAft>
              <a:buNone/>
            </a:pPr>
            <a:r>
              <a:rPr lang="en-US" sz="2400" dirty="0"/>
              <a:t>The code is not the care. </a:t>
            </a:r>
          </a:p>
          <a:p>
            <a:pPr marL="0" indent="0">
              <a:buNone/>
            </a:pPr>
            <a:r>
              <a:rPr lang="en-US" sz="2400" dirty="0"/>
              <a:t>Colleagues have left practice </a:t>
            </a:r>
          </a:p>
          <a:p>
            <a:pPr marL="0" indent="0">
              <a:buNone/>
            </a:pPr>
            <a:r>
              <a:rPr lang="en-US" sz="2400" dirty="0"/>
              <a:t>Unable to keep up </a:t>
            </a:r>
          </a:p>
          <a:p>
            <a:pPr marL="0" indent="0">
              <a:spcAft>
                <a:spcPts val="1800"/>
              </a:spcAft>
              <a:buNone/>
            </a:pPr>
            <a:r>
              <a:rPr lang="en-US" sz="2400" dirty="0"/>
              <a:t>with the note-production complex.  </a:t>
            </a:r>
          </a:p>
          <a:p>
            <a:pPr marL="0" indent="0">
              <a:buNone/>
            </a:pPr>
            <a:r>
              <a:rPr lang="en-US" sz="2400" dirty="0"/>
              <a:t>Charting encroaches on caring. </a:t>
            </a:r>
          </a:p>
          <a:p>
            <a:pPr marL="0" indent="0">
              <a:buNone/>
            </a:pPr>
            <a:r>
              <a:rPr lang="en-US" sz="2400" dirty="0"/>
              <a:t>This is what happens when a means </a:t>
            </a:r>
            <a:endParaRPr lang="en-US" sz="2400" dirty="0" smtClean="0"/>
          </a:p>
          <a:p>
            <a:pPr marL="0" indent="0">
              <a:buNone/>
            </a:pPr>
            <a:r>
              <a:rPr lang="en-US" sz="2400" dirty="0" smtClean="0"/>
              <a:t>for </a:t>
            </a:r>
            <a:r>
              <a:rPr lang="en-US" sz="2400" dirty="0"/>
              <a:t>recording meaning </a:t>
            </a:r>
          </a:p>
          <a:p>
            <a:pPr marL="0" indent="0">
              <a:buNone/>
            </a:pPr>
            <a:r>
              <a:rPr lang="en-US" sz="2400" dirty="0"/>
              <a:t>is alchemized into a tool for billing,</a:t>
            </a:r>
          </a:p>
          <a:p>
            <a:pPr marL="0" indent="0">
              <a:buNone/>
            </a:pPr>
            <a:r>
              <a:rPr lang="en-US" sz="2400" dirty="0"/>
              <a:t>a means for monitoring,</a:t>
            </a:r>
          </a:p>
          <a:p>
            <a:pPr marL="0" indent="0">
              <a:buNone/>
            </a:pPr>
            <a:r>
              <a:rPr lang="en-US" sz="2400" dirty="0" smtClean="0"/>
              <a:t>a line of </a:t>
            </a:r>
            <a:r>
              <a:rPr lang="en-US" sz="2400" dirty="0"/>
              <a:t>defense.  </a:t>
            </a:r>
          </a:p>
          <a:p>
            <a:endParaRPr lang="en-US" sz="2400" dirty="0"/>
          </a:p>
        </p:txBody>
      </p:sp>
      <p:pic>
        <p:nvPicPr>
          <p:cNvPr id="2" name="Picture 1"/>
          <p:cNvPicPr>
            <a:picLocks noChangeAspect="1"/>
          </p:cNvPicPr>
          <p:nvPr/>
        </p:nvPicPr>
        <p:blipFill>
          <a:blip r:embed="rId3"/>
          <a:stretch>
            <a:fillRect/>
          </a:stretch>
        </p:blipFill>
        <p:spPr>
          <a:xfrm>
            <a:off x="5808785" y="1447800"/>
            <a:ext cx="2954216" cy="4267200"/>
          </a:xfrm>
          <a:prstGeom prst="rect">
            <a:avLst/>
          </a:prstGeom>
        </p:spPr>
      </p:pic>
    </p:spTree>
    <p:extLst>
      <p:ext uri="{BB962C8B-B14F-4D97-AF65-F5344CB8AC3E}">
        <p14:creationId xmlns:p14="http://schemas.microsoft.com/office/powerpoint/2010/main" val="21726201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4267200" cy="4525963"/>
          </a:xfrm>
        </p:spPr>
        <p:txBody>
          <a:bodyPr/>
          <a:lstStyle/>
          <a:p>
            <a:pPr marL="0" indent="0">
              <a:buNone/>
            </a:pPr>
            <a:r>
              <a:rPr lang="en-US" sz="2400" dirty="0" smtClean="0"/>
              <a:t>The patient</a:t>
            </a:r>
            <a:r>
              <a:rPr lang="en-US" sz="2400" dirty="0"/>
              <a:t>-doctor </a:t>
            </a:r>
            <a:r>
              <a:rPr lang="en-US" sz="2400" dirty="0" smtClean="0"/>
              <a:t>“conversation” </a:t>
            </a:r>
            <a:endParaRPr lang="en-US" sz="2400" dirty="0"/>
          </a:p>
          <a:p>
            <a:pPr marL="0" indent="0">
              <a:buNone/>
            </a:pPr>
            <a:r>
              <a:rPr lang="en-US" sz="2400" dirty="0" smtClean="0"/>
              <a:t>becomes an act of </a:t>
            </a:r>
            <a:r>
              <a:rPr lang="en-US" sz="2400" dirty="0"/>
              <a:t>distraction, </a:t>
            </a:r>
          </a:p>
          <a:p>
            <a:pPr marL="0" indent="0">
              <a:buNone/>
            </a:pPr>
            <a:r>
              <a:rPr lang="en-US" sz="2400" dirty="0"/>
              <a:t>lapsed eye-contact,</a:t>
            </a:r>
          </a:p>
          <a:p>
            <a:pPr marL="0" indent="0">
              <a:spcAft>
                <a:spcPts val="1800"/>
              </a:spcAft>
              <a:buNone/>
            </a:pPr>
            <a:r>
              <a:rPr lang="en-US" sz="2400" dirty="0"/>
              <a:t>and keyboard tapping</a:t>
            </a:r>
            <a:r>
              <a:rPr lang="en-US" sz="2400" dirty="0" smtClean="0"/>
              <a:t>.</a:t>
            </a:r>
            <a:endParaRPr lang="en-US" sz="2400" dirty="0"/>
          </a:p>
          <a:p>
            <a:pPr marL="0" indent="0">
              <a:spcAft>
                <a:spcPts val="1800"/>
              </a:spcAft>
              <a:buNone/>
            </a:pPr>
            <a:r>
              <a:rPr lang="en-US" sz="2400" dirty="0"/>
              <a:t>This is pawn activity. </a:t>
            </a:r>
          </a:p>
          <a:p>
            <a:pPr marL="0" indent="0">
              <a:buNone/>
            </a:pPr>
            <a:r>
              <a:rPr lang="en-US" sz="2400" dirty="0"/>
              <a:t>Finishing a patient session becomes prelude </a:t>
            </a:r>
          </a:p>
          <a:p>
            <a:pPr marL="0" indent="0">
              <a:spcAft>
                <a:spcPts val="1800"/>
              </a:spcAft>
              <a:buNone/>
            </a:pPr>
            <a:r>
              <a:rPr lang="en-US" sz="2400" dirty="0"/>
              <a:t>to converting it into billable accounts.  </a:t>
            </a:r>
            <a:endParaRPr lang="en-US" sz="2400" dirty="0" smtClean="0"/>
          </a:p>
          <a:p>
            <a:pPr marL="0" indent="0">
              <a:buNone/>
            </a:pPr>
            <a:r>
              <a:rPr lang="en-US" sz="2400" dirty="0" smtClean="0"/>
              <a:t>We </a:t>
            </a:r>
            <a:r>
              <a:rPr lang="en-US" sz="2400" dirty="0"/>
              <a:t>rush.  </a:t>
            </a:r>
          </a:p>
          <a:p>
            <a:pPr marL="0" indent="0">
              <a:buNone/>
            </a:pPr>
            <a:r>
              <a:rPr lang="en-US" sz="2400" dirty="0"/>
              <a:t>Patients notice.   </a:t>
            </a:r>
          </a:p>
        </p:txBody>
      </p:sp>
      <p:pic>
        <p:nvPicPr>
          <p:cNvPr id="4" name="Picture 2" descr="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40820" y="2057400"/>
            <a:ext cx="4750780" cy="3276600"/>
          </a:xfrm>
          <a:prstGeom prst="rect">
            <a:avLst/>
          </a:prstGeom>
          <a:noFill/>
          <a:ln w="9525">
            <a:noFill/>
            <a:miter lim="800000"/>
            <a:headEnd/>
            <a:tailEnd/>
          </a:ln>
        </p:spPr>
      </p:pic>
    </p:spTree>
    <p:extLst>
      <p:ext uri="{BB962C8B-B14F-4D97-AF65-F5344CB8AC3E}">
        <p14:creationId xmlns:p14="http://schemas.microsoft.com/office/powerpoint/2010/main" val="10032470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077200" cy="4525963"/>
          </a:xfrm>
        </p:spPr>
        <p:txBody>
          <a:bodyPr/>
          <a:lstStyle/>
          <a:p>
            <a:pPr marL="0" indent="0">
              <a:buNone/>
            </a:pPr>
            <a:r>
              <a:rPr lang="en-US" sz="2400" dirty="0" smtClean="0"/>
              <a:t>The </a:t>
            </a:r>
            <a:r>
              <a:rPr lang="en-US" sz="2400" dirty="0"/>
              <a:t>map is not the terrain. </a:t>
            </a:r>
          </a:p>
          <a:p>
            <a:pPr marL="0" indent="0">
              <a:spcAft>
                <a:spcPts val="1800"/>
              </a:spcAft>
              <a:buNone/>
            </a:pPr>
            <a:r>
              <a:rPr lang="en-US" sz="2400" dirty="0"/>
              <a:t>The code is not the care. </a:t>
            </a:r>
          </a:p>
          <a:p>
            <a:pPr marL="0" indent="0">
              <a:buNone/>
            </a:pPr>
            <a:r>
              <a:rPr lang="en-US" sz="2400" dirty="0" smtClean="0"/>
              <a:t>Doctors</a:t>
            </a:r>
            <a:r>
              <a:rPr lang="en-US" sz="2400" dirty="0"/>
              <a:t> </a:t>
            </a:r>
            <a:r>
              <a:rPr lang="en-US" sz="2400" dirty="0" smtClean="0"/>
              <a:t>got </a:t>
            </a:r>
            <a:r>
              <a:rPr lang="en-US" sz="2400" dirty="0"/>
              <a:t>to where we are </a:t>
            </a:r>
          </a:p>
          <a:p>
            <a:pPr marL="0" indent="0">
              <a:spcAft>
                <a:spcPts val="1800"/>
              </a:spcAft>
              <a:buNone/>
            </a:pPr>
            <a:r>
              <a:rPr lang="en-US" sz="2400" dirty="0"/>
              <a:t>because we follow rules well.  </a:t>
            </a:r>
            <a:endParaRPr lang="en-US" sz="2400" dirty="0" smtClean="0"/>
          </a:p>
          <a:p>
            <a:pPr marL="0" indent="0">
              <a:buNone/>
            </a:pPr>
            <a:r>
              <a:rPr lang="en-US" sz="2400" dirty="0" smtClean="0"/>
              <a:t>What </a:t>
            </a:r>
            <a:r>
              <a:rPr lang="en-US" sz="2400" dirty="0"/>
              <a:t>to do then, </a:t>
            </a:r>
          </a:p>
          <a:p>
            <a:pPr marL="0" indent="0">
              <a:buNone/>
            </a:pPr>
            <a:r>
              <a:rPr lang="en-US" sz="2400" dirty="0"/>
              <a:t>when the rules </a:t>
            </a:r>
          </a:p>
          <a:p>
            <a:pPr marL="0" indent="0">
              <a:buNone/>
            </a:pPr>
            <a:r>
              <a:rPr lang="en-US" sz="2400" dirty="0"/>
              <a:t>erode </a:t>
            </a:r>
          </a:p>
          <a:p>
            <a:pPr marL="0" indent="0">
              <a:spcAft>
                <a:spcPts val="3000"/>
              </a:spcAft>
              <a:buNone/>
            </a:pPr>
            <a:r>
              <a:rPr lang="en-US" sz="2400" dirty="0"/>
              <a:t>our doctoring</a:t>
            </a:r>
            <a:r>
              <a:rPr lang="en-US" sz="2400" dirty="0" smtClean="0"/>
              <a:t>?</a:t>
            </a:r>
          </a:p>
          <a:p>
            <a:pPr marL="0" indent="0">
              <a:buNone/>
            </a:pPr>
            <a:r>
              <a:rPr lang="en-US" sz="2400" dirty="0"/>
              <a:t>The map is not the terrain. </a:t>
            </a:r>
          </a:p>
          <a:p>
            <a:pPr marL="0" indent="0">
              <a:buNone/>
            </a:pPr>
            <a:r>
              <a:rPr lang="en-US" sz="2400" dirty="0"/>
              <a:t>The code is not the care. </a:t>
            </a:r>
          </a:p>
          <a:p>
            <a:pPr marL="0" indent="0">
              <a:buNone/>
            </a:pPr>
            <a:endParaRPr lang="en-US" sz="2400" dirty="0"/>
          </a:p>
          <a:p>
            <a:pPr marL="0" indent="0">
              <a:buNone/>
            </a:pPr>
            <a:r>
              <a:rPr lang="en-US" sz="2400" dirty="0"/>
              <a:t> </a:t>
            </a:r>
          </a:p>
          <a:p>
            <a:endParaRPr lang="en-US" sz="2400" dirty="0"/>
          </a:p>
        </p:txBody>
      </p:sp>
      <p:pic>
        <p:nvPicPr>
          <p:cNvPr id="4" name="Picture 4" descr="D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2788850"/>
            <a:ext cx="4648200" cy="378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979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The Map is not the Terrain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2363" t="-35804"/>
          <a:stretch/>
        </p:blipFill>
        <p:spPr>
          <a:xfrm>
            <a:off x="1447800" y="304800"/>
            <a:ext cx="6053122" cy="5588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83"/>
          <a:stretch/>
        </p:blipFill>
        <p:spPr>
          <a:xfrm>
            <a:off x="1219200" y="1752600"/>
            <a:ext cx="6515100" cy="4267200"/>
          </a:xfrm>
          <a:prstGeom prst="rect">
            <a:avLst/>
          </a:prstGeom>
        </p:spPr>
      </p:pic>
    </p:spTree>
    <p:extLst>
      <p:ext uri="{BB962C8B-B14F-4D97-AF65-F5344CB8AC3E}">
        <p14:creationId xmlns:p14="http://schemas.microsoft.com/office/powerpoint/2010/main" val="899251854"/>
      </p:ext>
    </p:extLst>
  </p:cSld>
  <p:clrMapOvr>
    <a:masterClrMapping/>
  </p:clrMapOvr>
  <mc:AlternateContent xmlns:mc="http://schemas.openxmlformats.org/markup-compatibility/2006">
    <mc:Choice xmlns:p14="http://schemas.microsoft.com/office/powerpoint/2010/main" Requires="p14">
      <p:transition spd="slow" p14:dur="2000" advClick="0">
        <p:fade/>
      </p:transition>
    </mc:Choice>
    <mc:Fallback>
      <p:transition xmlns:p14="http://schemas.microsoft.com/office/powerpoint/2010/main" spd="slow" advClick="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Nearly ½ of MDs Burned Out</a:t>
            </a:r>
            <a:endParaRPr lang="en-US" dirty="0">
              <a:solidFill>
                <a:schemeClr val="accent2"/>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248400" y="2209800"/>
            <a:ext cx="247477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2400" y="76200"/>
            <a:ext cx="5943600" cy="369332"/>
          </a:xfrm>
          <a:prstGeom prst="rect">
            <a:avLst/>
          </a:prstGeom>
          <a:noFill/>
        </p:spPr>
        <p:txBody>
          <a:bodyPr wrap="square" rtlCol="0">
            <a:spAutoFit/>
          </a:bodyPr>
          <a:lstStyle/>
          <a:p>
            <a:pPr lvl="0"/>
            <a:r>
              <a:rPr lang="en-US" dirty="0" smtClean="0"/>
              <a:t>Arch </a:t>
            </a:r>
            <a:r>
              <a:rPr lang="en-US" dirty="0"/>
              <a:t>Intern Med 2012; E1-9</a:t>
            </a:r>
            <a:r>
              <a:rPr lang="en-US" i="1" dirty="0"/>
              <a:t> </a:t>
            </a: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31458" t="15646"/>
          <a:stretch/>
        </p:blipFill>
        <p:spPr>
          <a:xfrm>
            <a:off x="457199" y="1600200"/>
            <a:ext cx="5209221" cy="4495800"/>
          </a:xfrm>
          <a:prstGeom prst="rect">
            <a:avLst/>
          </a:prstGeom>
        </p:spPr>
      </p:pic>
      <p:sp>
        <p:nvSpPr>
          <p:cNvPr id="8" name="TextBox 7"/>
          <p:cNvSpPr txBox="1"/>
          <p:nvPr/>
        </p:nvSpPr>
        <p:spPr>
          <a:xfrm>
            <a:off x="1524000" y="5528253"/>
            <a:ext cx="5943600" cy="553998"/>
          </a:xfrm>
          <a:prstGeom prst="rect">
            <a:avLst/>
          </a:prstGeom>
          <a:noFill/>
        </p:spPr>
        <p:txBody>
          <a:bodyPr wrap="square" rtlCol="0">
            <a:spAutoFit/>
          </a:bodyPr>
          <a:lstStyle/>
          <a:p>
            <a:r>
              <a:rPr lang="en-US" dirty="0" smtClean="0"/>
              <a:t>70% PCP would </a:t>
            </a:r>
            <a:r>
              <a:rPr lang="en-US" dirty="0" smtClean="0">
                <a:solidFill>
                  <a:srgbClr val="CC0000"/>
                </a:solidFill>
              </a:rPr>
              <a:t>not </a:t>
            </a:r>
            <a:r>
              <a:rPr lang="en-US" dirty="0" smtClean="0"/>
              <a:t>choose again</a:t>
            </a:r>
          </a:p>
          <a:p>
            <a:r>
              <a:rPr lang="en-US" sz="1200" dirty="0" smtClean="0">
                <a:solidFill>
                  <a:srgbClr val="A6A6A6"/>
                </a:solidFill>
              </a:rPr>
              <a:t>Calculus: spending d doing wrong work</a:t>
            </a:r>
            <a:endParaRPr lang="en-US" sz="1200" dirty="0">
              <a:solidFill>
                <a:srgbClr val="A6A6A6"/>
              </a:solidFill>
            </a:endParaRPr>
          </a:p>
        </p:txBody>
      </p:sp>
      <p:pic>
        <p:nvPicPr>
          <p:cNvPr id="5" name="Picture 4"/>
          <p:cNvPicPr>
            <a:picLocks noChangeAspect="1"/>
          </p:cNvPicPr>
          <p:nvPr/>
        </p:nvPicPr>
        <p:blipFill>
          <a:blip r:embed="rId6"/>
          <a:stretch>
            <a:fillRect/>
          </a:stretch>
        </p:blipFill>
        <p:spPr>
          <a:xfrm>
            <a:off x="7162800" y="4495800"/>
            <a:ext cx="457200" cy="419100"/>
          </a:xfrm>
          <a:prstGeom prst="rect">
            <a:avLst/>
          </a:prstGeom>
        </p:spPr>
      </p:pic>
    </p:spTree>
    <p:extLst>
      <p:ext uri="{BB962C8B-B14F-4D97-AF65-F5344CB8AC3E}">
        <p14:creationId xmlns:p14="http://schemas.microsoft.com/office/powerpoint/2010/main" val="421611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Our Work </a:t>
            </a:r>
            <a:r>
              <a:rPr lang="en-US" dirty="0">
                <a:solidFill>
                  <a:schemeClr val="accent2"/>
                </a:solidFill>
              </a:rPr>
              <a:t>G</a:t>
            </a:r>
            <a:r>
              <a:rPr lang="en-US" dirty="0" smtClean="0">
                <a:solidFill>
                  <a:schemeClr val="accent2"/>
                </a:solidFill>
              </a:rPr>
              <a:t>oing Forward</a:t>
            </a:r>
            <a:r>
              <a:rPr lang="en-US" dirty="0" smtClean="0"/>
              <a:t/>
            </a:r>
            <a:br>
              <a:rPr lang="en-US" dirty="0" smtClean="0"/>
            </a:br>
            <a:r>
              <a:rPr lang="en-US" dirty="0" smtClean="0">
                <a:solidFill>
                  <a:schemeClr val="accent2"/>
                </a:solidFill>
              </a:rPr>
              <a:t> </a:t>
            </a:r>
            <a:r>
              <a:rPr lang="en-US" sz="3200" dirty="0" smtClean="0">
                <a:solidFill>
                  <a:srgbClr val="000000"/>
                </a:solidFill>
              </a:rPr>
              <a:t>How can we contribute to transformation </a:t>
            </a:r>
            <a:endParaRPr lang="en-US" dirty="0">
              <a:solidFill>
                <a:srgbClr val="000000"/>
              </a:solidFill>
            </a:endParaRPr>
          </a:p>
        </p:txBody>
      </p:sp>
      <p:sp>
        <p:nvSpPr>
          <p:cNvPr id="3" name="Content Placeholder 2"/>
          <p:cNvSpPr>
            <a:spLocks noGrp="1"/>
          </p:cNvSpPr>
          <p:nvPr>
            <p:ph idx="1"/>
          </p:nvPr>
        </p:nvSpPr>
        <p:spPr/>
        <p:txBody>
          <a:bodyPr/>
          <a:lstStyle/>
          <a:p>
            <a:pPr lvl="1">
              <a:buNone/>
            </a:pPr>
            <a:endParaRPr lang="en-US" dirty="0"/>
          </a:p>
          <a:p>
            <a:pPr lvl="1">
              <a:buNone/>
            </a:pPr>
            <a:r>
              <a:rPr lang="en-US" sz="2000" dirty="0" smtClean="0">
                <a:solidFill>
                  <a:schemeClr val="accent2"/>
                </a:solidFill>
              </a:rPr>
              <a:t>Working in clinic is unbearable</a:t>
            </a:r>
            <a:endParaRPr lang="en-US" sz="2000" dirty="0" smtClean="0">
              <a:solidFill>
                <a:schemeClr val="bg1">
                  <a:lumMod val="50000"/>
                </a:schemeClr>
              </a:solidFill>
            </a:endParaRPr>
          </a:p>
        </p:txBody>
      </p:sp>
      <p:pic>
        <p:nvPicPr>
          <p:cNvPr id="486403" name="Picture 3" descr="http://www.massgeneral.org/News/assets/bencrocke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
          <a:stretch/>
        </p:blipFill>
        <p:spPr bwMode="auto">
          <a:xfrm>
            <a:off x="1473200" y="4267200"/>
            <a:ext cx="4760383" cy="2133600"/>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4200" y="4114800"/>
            <a:ext cx="1752600" cy="2336800"/>
          </a:xfrm>
          <a:prstGeom prst="rect">
            <a:avLst/>
          </a:prstGeom>
        </p:spPr>
      </p:pic>
      <p:pic>
        <p:nvPicPr>
          <p:cNvPr id="11" name="Picture 102" descr="elderly solemn1"/>
          <p:cNvPicPr>
            <a:picLocks noChangeAspect="1" noChangeArrowheads="1"/>
          </p:cNvPicPr>
          <p:nvPr/>
        </p:nvPicPr>
        <p:blipFill>
          <a:blip r:embed="rId5" cstate="print"/>
          <a:srcRect/>
          <a:stretch>
            <a:fillRect/>
          </a:stretch>
        </p:blipFill>
        <p:spPr bwMode="auto">
          <a:xfrm>
            <a:off x="7162800" y="1676400"/>
            <a:ext cx="1473200" cy="2209800"/>
          </a:xfrm>
          <a:prstGeom prst="rect">
            <a:avLst/>
          </a:prstGeom>
          <a:noFill/>
        </p:spPr>
      </p:pic>
      <p:sp>
        <p:nvSpPr>
          <p:cNvPr id="4" name="TextBox 3"/>
          <p:cNvSpPr txBox="1"/>
          <p:nvPr/>
        </p:nvSpPr>
        <p:spPr>
          <a:xfrm>
            <a:off x="914400" y="2819400"/>
            <a:ext cx="5105400" cy="1384995"/>
          </a:xfrm>
          <a:prstGeom prst="rect">
            <a:avLst/>
          </a:prstGeom>
          <a:noFill/>
        </p:spPr>
        <p:txBody>
          <a:bodyPr wrap="square" rtlCol="0">
            <a:spAutoFit/>
          </a:bodyPr>
          <a:lstStyle/>
          <a:p>
            <a:r>
              <a:rPr lang="en-US" sz="2800" dirty="0" smtClean="0">
                <a:solidFill>
                  <a:schemeClr val="accent2"/>
                </a:solidFill>
              </a:rPr>
              <a:t>Entrusted and empowered by tech, team, policy; reconnect with meaning/mission </a:t>
            </a:r>
            <a:endParaRPr lang="en-US" sz="2800" dirty="0">
              <a:solidFill>
                <a:schemeClr val="accent2"/>
              </a:solidFill>
            </a:endParaRPr>
          </a:p>
        </p:txBody>
      </p:sp>
    </p:spTree>
    <p:extLst>
      <p:ext uri="{BB962C8B-B14F-4D97-AF65-F5344CB8AC3E}">
        <p14:creationId xmlns:p14="http://schemas.microsoft.com/office/powerpoint/2010/main" val="3406229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C:\Documents and Settings\csinsky\My Documents\My Pictures\1.clinic 10\Knave2..jpg"/>
          <p:cNvPicPr>
            <a:picLocks noChangeAspect="1" noChangeArrowheads="1"/>
          </p:cNvPicPr>
          <p:nvPr/>
        </p:nvPicPr>
        <p:blipFill>
          <a:blip r:embed="rId3" cstate="print"/>
          <a:srcRect/>
          <a:stretch>
            <a:fillRect/>
          </a:stretch>
        </p:blipFill>
        <p:spPr bwMode="auto">
          <a:xfrm>
            <a:off x="2559050" y="1828800"/>
            <a:ext cx="3197225" cy="4038600"/>
          </a:xfrm>
          <a:prstGeom prst="rect">
            <a:avLst/>
          </a:prstGeom>
          <a:noFill/>
        </p:spPr>
      </p:pic>
      <p:pic>
        <p:nvPicPr>
          <p:cNvPr id="424965" name="Picture 5" descr="C:\Documents and Settings\csinsky\My Documents\My Pictures\1.clinic 10\pawn2.jpg"/>
          <p:cNvPicPr>
            <a:picLocks noChangeAspect="1" noChangeArrowheads="1"/>
          </p:cNvPicPr>
          <p:nvPr/>
        </p:nvPicPr>
        <p:blipFill>
          <a:blip r:embed="rId4" cstate="print"/>
          <a:srcRect/>
          <a:stretch>
            <a:fillRect/>
          </a:stretch>
        </p:blipFill>
        <p:spPr bwMode="auto">
          <a:xfrm>
            <a:off x="5991957" y="3848100"/>
            <a:ext cx="3113943" cy="1943100"/>
          </a:xfrm>
          <a:prstGeom prst="rect">
            <a:avLst/>
          </a:prstGeom>
          <a:noFill/>
        </p:spPr>
      </p:pic>
      <p:sp>
        <p:nvSpPr>
          <p:cNvPr id="5" name="Rectangle 4"/>
          <p:cNvSpPr/>
          <p:nvPr/>
        </p:nvSpPr>
        <p:spPr>
          <a:xfrm>
            <a:off x="4876800" y="1219200"/>
            <a:ext cx="42291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ttp://renoutfitters.com/wp-content/uploads/2012/11/knight2-e1351944710879.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9256" y="2703732"/>
            <a:ext cx="2239793" cy="3087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64068"/>
            <a:ext cx="2618643" cy="369332"/>
          </a:xfrm>
          <a:prstGeom prst="rect">
            <a:avLst/>
          </a:prstGeom>
          <a:noFill/>
        </p:spPr>
        <p:txBody>
          <a:bodyPr wrap="square" rtlCol="0">
            <a:spAutoFit/>
          </a:bodyPr>
          <a:lstStyle/>
          <a:p>
            <a:r>
              <a:rPr lang="en-US" dirty="0" smtClean="0"/>
              <a:t>Collective work</a:t>
            </a:r>
            <a:endParaRPr lang="en-US" dirty="0"/>
          </a:p>
        </p:txBody>
      </p:sp>
      <p:sp>
        <p:nvSpPr>
          <p:cNvPr id="3" name="Rectangle 2"/>
          <p:cNvSpPr/>
          <p:nvPr/>
        </p:nvSpPr>
        <p:spPr>
          <a:xfrm>
            <a:off x="4681706" y="6229350"/>
            <a:ext cx="4462294"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endParaRPr lang="en-US" dirty="0"/>
          </a:p>
        </p:txBody>
      </p:sp>
      <p:cxnSp>
        <p:nvCxnSpPr>
          <p:cNvPr id="7" name="Straight Arrow Connector 6"/>
          <p:cNvCxnSpPr/>
          <p:nvPr/>
        </p:nvCxnSpPr>
        <p:spPr>
          <a:xfrm flipH="1">
            <a:off x="12344400" y="1600200"/>
            <a:ext cx="76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267200" y="838200"/>
            <a:ext cx="4267201"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9255" y="6553200"/>
            <a:ext cx="882474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6"/>
          <p:cNvSpPr txBox="1">
            <a:spLocks noChangeArrowheads="1"/>
          </p:cNvSpPr>
          <p:nvPr/>
        </p:nvSpPr>
        <p:spPr bwMode="auto">
          <a:xfrm>
            <a:off x="381000" y="6477000"/>
            <a:ext cx="518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000" b="1">
                <a:solidFill>
                  <a:srgbClr val="FFFF66"/>
                </a:solidFill>
                <a:latin typeface="Garamond" pitchFamily="18" charset="0"/>
              </a:defRPr>
            </a:lvl1pPr>
            <a:lvl2pPr marL="742950" indent="-285750" eaLnBrk="0" hangingPunct="0">
              <a:defRPr sz="4000" b="1">
                <a:solidFill>
                  <a:srgbClr val="FFFF66"/>
                </a:solidFill>
                <a:latin typeface="Garamond" pitchFamily="18" charset="0"/>
              </a:defRPr>
            </a:lvl2pPr>
            <a:lvl3pPr marL="1143000" indent="-228600" eaLnBrk="0" hangingPunct="0">
              <a:defRPr sz="4000" b="1">
                <a:solidFill>
                  <a:srgbClr val="FFFF66"/>
                </a:solidFill>
                <a:latin typeface="Garamond" pitchFamily="18" charset="0"/>
              </a:defRPr>
            </a:lvl3pPr>
            <a:lvl4pPr marL="1600200" indent="-228600" eaLnBrk="0" hangingPunct="0">
              <a:defRPr sz="4000" b="1">
                <a:solidFill>
                  <a:srgbClr val="FFFF66"/>
                </a:solidFill>
                <a:latin typeface="Garamond" pitchFamily="18" charset="0"/>
              </a:defRPr>
            </a:lvl4pPr>
            <a:lvl5pPr marL="2057400" indent="-228600" eaLnBrk="0" hangingPunct="0">
              <a:defRPr sz="4000" b="1">
                <a:solidFill>
                  <a:srgbClr val="FFFF66"/>
                </a:solidFill>
                <a:latin typeface="Garamond" pitchFamily="18" charset="0"/>
              </a:defRPr>
            </a:lvl5pPr>
            <a:lvl6pPr marL="2514600" indent="-228600" algn="ctr" eaLnBrk="0" fontAlgn="base" hangingPunct="0">
              <a:lnSpc>
                <a:spcPct val="85000"/>
              </a:lnSpc>
              <a:spcBef>
                <a:spcPct val="0"/>
              </a:spcBef>
              <a:spcAft>
                <a:spcPct val="0"/>
              </a:spcAft>
              <a:defRPr sz="4000" b="1">
                <a:solidFill>
                  <a:srgbClr val="FFFF66"/>
                </a:solidFill>
                <a:latin typeface="Garamond" pitchFamily="18" charset="0"/>
              </a:defRPr>
            </a:lvl6pPr>
            <a:lvl7pPr marL="2971800" indent="-228600" algn="ctr" eaLnBrk="0" fontAlgn="base" hangingPunct="0">
              <a:lnSpc>
                <a:spcPct val="85000"/>
              </a:lnSpc>
              <a:spcBef>
                <a:spcPct val="0"/>
              </a:spcBef>
              <a:spcAft>
                <a:spcPct val="0"/>
              </a:spcAft>
              <a:defRPr sz="4000" b="1">
                <a:solidFill>
                  <a:srgbClr val="FFFF66"/>
                </a:solidFill>
                <a:latin typeface="Garamond" pitchFamily="18" charset="0"/>
              </a:defRPr>
            </a:lvl7pPr>
            <a:lvl8pPr marL="3429000" indent="-228600" algn="ctr" eaLnBrk="0" fontAlgn="base" hangingPunct="0">
              <a:lnSpc>
                <a:spcPct val="85000"/>
              </a:lnSpc>
              <a:spcBef>
                <a:spcPct val="0"/>
              </a:spcBef>
              <a:spcAft>
                <a:spcPct val="0"/>
              </a:spcAft>
              <a:defRPr sz="4000" b="1">
                <a:solidFill>
                  <a:srgbClr val="FFFF66"/>
                </a:solidFill>
                <a:latin typeface="Garamond" pitchFamily="18" charset="0"/>
              </a:defRPr>
            </a:lvl8pPr>
            <a:lvl9pPr marL="3886200" indent="-228600" algn="ctr" eaLnBrk="0" fontAlgn="base" hangingPunct="0">
              <a:lnSpc>
                <a:spcPct val="85000"/>
              </a:lnSpc>
              <a:spcBef>
                <a:spcPct val="0"/>
              </a:spcBef>
              <a:spcAft>
                <a:spcPct val="0"/>
              </a:spcAft>
              <a:defRPr sz="4000" b="1">
                <a:solidFill>
                  <a:srgbClr val="FFFF66"/>
                </a:solidFill>
                <a:latin typeface="Garamond" pitchFamily="18" charset="0"/>
              </a:defRPr>
            </a:lvl9pPr>
          </a:lstStyle>
          <a:p>
            <a:pPr eaLnBrk="1" hangingPunct="1">
              <a:lnSpc>
                <a:spcPct val="85000"/>
              </a:lnSpc>
              <a:spcBef>
                <a:spcPct val="50000"/>
              </a:spcBef>
            </a:pPr>
            <a:r>
              <a:rPr lang="en-US" sz="1600" b="0" i="1" dirty="0" smtClean="0">
                <a:solidFill>
                  <a:schemeClr val="tx1"/>
                </a:solidFill>
              </a:rPr>
              <a:t>JAMA</a:t>
            </a:r>
            <a:r>
              <a:rPr lang="en-US" sz="1600" b="0" dirty="0" smtClean="0">
                <a:solidFill>
                  <a:schemeClr val="tx1"/>
                </a:solidFill>
              </a:rPr>
              <a:t>. 2010;304(9):1009-1010 (doi:10.1001/jama.2010.1250)</a:t>
            </a:r>
          </a:p>
        </p:txBody>
      </p:sp>
      <p:sp>
        <p:nvSpPr>
          <p:cNvPr id="14" name="Title 1"/>
          <p:cNvSpPr>
            <a:spLocks noGrp="1"/>
          </p:cNvSpPr>
          <p:nvPr>
            <p:ph type="title"/>
          </p:nvPr>
        </p:nvSpPr>
        <p:spPr>
          <a:xfrm>
            <a:off x="457200" y="274638"/>
            <a:ext cx="8229600" cy="1143000"/>
          </a:xfrm>
        </p:spPr>
        <p:txBody>
          <a:bodyPr/>
          <a:lstStyle/>
          <a:p>
            <a:r>
              <a:rPr lang="en-US" dirty="0" smtClean="0">
                <a:solidFill>
                  <a:schemeClr val="accent6"/>
                </a:solidFill>
              </a:rPr>
              <a:t>Knights, Knaves or Pawns</a:t>
            </a:r>
            <a:endParaRPr lang="en-US" dirty="0">
              <a:solidFill>
                <a:schemeClr val="accent6"/>
              </a:solidFill>
            </a:endParaRPr>
          </a:p>
        </p:txBody>
      </p:sp>
    </p:spTree>
    <p:extLst>
      <p:ext uri="{BB962C8B-B14F-4D97-AF65-F5344CB8AC3E}">
        <p14:creationId xmlns:p14="http://schemas.microsoft.com/office/powerpoint/2010/main" val="30006083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solidFill>
                  <a:srgbClr val="CC0000"/>
                </a:solidFill>
              </a:rPr>
              <a:t>Joy </a:t>
            </a:r>
            <a:r>
              <a:rPr lang="en-US" dirty="0">
                <a:solidFill>
                  <a:srgbClr val="CC0000"/>
                </a:solidFill>
                <a:sym typeface="Wingdings"/>
              </a:rPr>
              <a:t> Triple Aim</a:t>
            </a:r>
            <a:endParaRPr lang="en-US" dirty="0">
              <a:solidFill>
                <a:srgbClr val="CC0000"/>
              </a:solidFill>
            </a:endParaRPr>
          </a:p>
        </p:txBody>
      </p:sp>
      <p:sp>
        <p:nvSpPr>
          <p:cNvPr id="9" name="TextBox 8"/>
          <p:cNvSpPr txBox="1"/>
          <p:nvPr/>
        </p:nvSpPr>
        <p:spPr>
          <a:xfrm>
            <a:off x="152400" y="76200"/>
            <a:ext cx="1447800" cy="646331"/>
          </a:xfrm>
          <a:prstGeom prst="rect">
            <a:avLst/>
          </a:prstGeom>
          <a:noFill/>
        </p:spPr>
        <p:txBody>
          <a:bodyPr wrap="square" rtlCol="0">
            <a:spAutoFit/>
          </a:bodyPr>
          <a:lstStyle/>
          <a:p>
            <a:pPr lvl="0"/>
            <a:r>
              <a:rPr lang="en-US" i="1" dirty="0" smtClean="0">
                <a:solidFill>
                  <a:srgbClr val="000000"/>
                </a:solidFill>
              </a:rPr>
              <a:t>Take-away</a:t>
            </a:r>
            <a:endParaRPr lang="en-US" i="1" dirty="0">
              <a:solidFill>
                <a:srgbClr val="000000"/>
              </a:solidFill>
            </a:endParaRP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0200" y="1600200"/>
            <a:ext cx="6118923" cy="4989499"/>
          </a:xfrm>
          <a:prstGeom prst="rect">
            <a:avLst/>
          </a:prstGeom>
        </p:spPr>
      </p:pic>
    </p:spTree>
    <p:extLst>
      <p:ext uri="{BB962C8B-B14F-4D97-AF65-F5344CB8AC3E}">
        <p14:creationId xmlns:p14="http://schemas.microsoft.com/office/powerpoint/2010/main" val="18305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17218" name="Rectangle 2"/>
          <p:cNvSpPr>
            <a:spLocks noGrp="1" noRot="1" noChangeArrowheads="1"/>
          </p:cNvSpPr>
          <p:nvPr>
            <p:ph type="title"/>
          </p:nvPr>
        </p:nvSpPr>
        <p:spPr/>
        <p:txBody>
          <a:bodyPr/>
          <a:lstStyle/>
          <a:p>
            <a:pPr eaLnBrk="1" hangingPunct="1">
              <a:defRPr/>
            </a:pPr>
            <a:endParaRPr lang="en-US" smtClean="0"/>
          </a:p>
        </p:txBody>
      </p:sp>
      <p:sp>
        <p:nvSpPr>
          <p:cNvPr id="4617219" name="Rectangle 3"/>
          <p:cNvSpPr>
            <a:spLocks noGrp="1" noChangeArrowheads="1"/>
          </p:cNvSpPr>
          <p:nvPr>
            <p:ph type="body" idx="1"/>
          </p:nvPr>
        </p:nvSpPr>
        <p:spPr/>
        <p:txBody>
          <a:bodyPr/>
          <a:lstStyle/>
          <a:p>
            <a:pPr eaLnBrk="1" hangingPunct="1">
              <a:defRPr/>
            </a:pPr>
            <a:endParaRPr lang="en-US" smtClean="0"/>
          </a:p>
        </p:txBody>
      </p:sp>
      <p:sp>
        <p:nvSpPr>
          <p:cNvPr id="4617220"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617221"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617222"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4000" b="1">
              <a:solidFill>
                <a:srgbClr val="FFFF66"/>
              </a:solidFill>
              <a:effectLst>
                <a:outerShdw blurRad="38100" dist="38100" dir="2700000" algn="tl">
                  <a:srgbClr val="000000">
                    <a:alpha val="43137"/>
                  </a:srgbClr>
                </a:outerShdw>
              </a:effectLst>
              <a:latin typeface="Garamond" pitchFamily="18" charset="0"/>
            </a:endParaRPr>
          </a:p>
        </p:txBody>
      </p:sp>
      <p:sp>
        <p:nvSpPr>
          <p:cNvPr id="4617223"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defRPr/>
            </a:pPr>
            <a:endParaRPr lang="en-US" sz="6600">
              <a:solidFill>
                <a:srgbClr val="FFFFFF"/>
              </a:solidFill>
              <a:effectLst>
                <a:outerShdw blurRad="38100" dist="38100" dir="2700000" algn="tl">
                  <a:srgbClr val="000000"/>
                </a:outerShdw>
              </a:effectLst>
              <a:latin typeface="Bookman Old Style" pitchFamily="18" charset="0"/>
            </a:endParaRPr>
          </a:p>
        </p:txBody>
      </p:sp>
      <p:sp>
        <p:nvSpPr>
          <p:cNvPr id="4617224" name="Text Box 8"/>
          <p:cNvSpPr txBox="1">
            <a:spLocks noChangeArrowheads="1"/>
          </p:cNvSpPr>
          <p:nvPr/>
        </p:nvSpPr>
        <p:spPr bwMode="auto">
          <a:xfrm>
            <a:off x="1524000" y="1143000"/>
            <a:ext cx="6781800" cy="505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defRPr/>
            </a:pPr>
            <a:r>
              <a:rPr lang="en-US" sz="4000" dirty="0" smtClean="0">
                <a:solidFill>
                  <a:srgbClr val="FFFFFF"/>
                </a:solidFill>
                <a:effectLst>
                  <a:outerShdw blurRad="38100" dist="38100" dir="2700000" algn="tl">
                    <a:srgbClr val="000000"/>
                  </a:outerShdw>
                </a:effectLst>
                <a:latin typeface="Garamond" pitchFamily="18" charset="0"/>
              </a:rPr>
              <a:t>Frustration in work comes from the frequent mismatch between what people must do and what people can do….. But when the match is just right, the results can be glorious.</a:t>
            </a:r>
            <a:endParaRPr lang="en-US" sz="4000" dirty="0">
              <a:solidFill>
                <a:srgbClr val="FFFFFF"/>
              </a:solidFill>
              <a:effectLst>
                <a:outerShdw blurRad="38100" dist="38100" dir="2700000" algn="tl">
                  <a:srgbClr val="000000"/>
                </a:outerShdw>
              </a:effectLst>
              <a:latin typeface="Garamond" pitchFamily="18" charset="0"/>
            </a:endParaRPr>
          </a:p>
          <a:p>
            <a:pPr>
              <a:lnSpc>
                <a:spcPct val="85000"/>
              </a:lnSpc>
              <a:defRPr/>
            </a:pPr>
            <a:r>
              <a:rPr lang="en-US" sz="1400" dirty="0">
                <a:solidFill>
                  <a:srgbClr val="FFFFFF"/>
                </a:solidFill>
                <a:effectLst>
                  <a:outerShdw blurRad="38100" dist="38100" dir="2700000" algn="tl">
                    <a:srgbClr val="000000"/>
                  </a:outerShdw>
                </a:effectLst>
                <a:latin typeface="Bookman Old Style" pitchFamily="18" charset="0"/>
              </a:rPr>
              <a:t>		</a:t>
            </a:r>
          </a:p>
          <a:p>
            <a:pPr>
              <a:lnSpc>
                <a:spcPct val="85000"/>
              </a:lnSpc>
              <a:defRPr/>
            </a:pPr>
            <a:r>
              <a:rPr lang="en-US" sz="1400" dirty="0">
                <a:solidFill>
                  <a:srgbClr val="FFFFFF"/>
                </a:solidFill>
                <a:effectLst>
                  <a:outerShdw blurRad="38100" dist="38100" dir="2700000" algn="tl">
                    <a:srgbClr val="000000"/>
                  </a:outerShdw>
                </a:effectLst>
                <a:latin typeface="Bookman Old Style" pitchFamily="18" charset="0"/>
              </a:rPr>
              <a:t>		</a:t>
            </a:r>
            <a:r>
              <a:rPr lang="en-US" sz="1400" dirty="0" smtClean="0">
                <a:solidFill>
                  <a:srgbClr val="FFFFFF"/>
                </a:solidFill>
                <a:effectLst>
                  <a:outerShdw blurRad="38100" dist="38100" dir="2700000" algn="tl">
                    <a:srgbClr val="000000"/>
                  </a:outerShdw>
                </a:effectLst>
                <a:latin typeface="Bookman Old Style" pitchFamily="18" charset="0"/>
              </a:rPr>
              <a:t>Daniel Pink, </a:t>
            </a:r>
            <a:r>
              <a:rPr lang="en-US" sz="1400" i="1" dirty="0" smtClean="0">
                <a:solidFill>
                  <a:srgbClr val="FFFFFF"/>
                </a:solidFill>
                <a:effectLst>
                  <a:outerShdw blurRad="38100" dist="38100" dir="2700000" algn="tl">
                    <a:srgbClr val="000000"/>
                  </a:outerShdw>
                </a:effectLst>
                <a:latin typeface="Bookman Old Style" pitchFamily="18" charset="0"/>
              </a:rPr>
              <a:t>Drive</a:t>
            </a:r>
          </a:p>
          <a:p>
            <a:pPr>
              <a:lnSpc>
                <a:spcPct val="85000"/>
              </a:lnSpc>
              <a:defRPr/>
            </a:pPr>
            <a:r>
              <a:rPr lang="en-US" sz="1400" dirty="0">
                <a:solidFill>
                  <a:srgbClr val="FFFFFF"/>
                </a:solidFill>
                <a:effectLst>
                  <a:outerShdw blurRad="38100" dist="38100" dir="2700000" algn="tl">
                    <a:srgbClr val="000000"/>
                  </a:outerShdw>
                </a:effectLst>
                <a:latin typeface="Bookman Old Style" pitchFamily="18" charset="0"/>
              </a:rPr>
              <a:t>	</a:t>
            </a:r>
            <a:r>
              <a:rPr lang="en-US" sz="1400" dirty="0" smtClean="0">
                <a:solidFill>
                  <a:srgbClr val="FFFFFF"/>
                </a:solidFill>
                <a:effectLst>
                  <a:outerShdw blurRad="38100" dist="38100" dir="2700000" algn="tl">
                    <a:srgbClr val="000000"/>
                  </a:outerShdw>
                </a:effectLst>
                <a:latin typeface="Bookman Old Style" pitchFamily="18" charset="0"/>
              </a:rPr>
              <a:t>	(Autonomy, mastery, purpose)</a:t>
            </a:r>
            <a:endParaRPr lang="en-US" sz="1400" dirty="0">
              <a:solidFill>
                <a:srgbClr val="FFFFFF"/>
              </a:solidFill>
              <a:effectLst>
                <a:outerShdw blurRad="38100" dist="38100" dir="2700000" algn="tl">
                  <a:srgbClr val="000000"/>
                </a:outerShdw>
              </a:effectLst>
              <a:latin typeface="Bookman Old Style" pitchFamily="18" charset="0"/>
            </a:endParaRPr>
          </a:p>
          <a:p>
            <a:pPr>
              <a:lnSpc>
                <a:spcPct val="85000"/>
              </a:lnSpc>
              <a:defRPr/>
            </a:pPr>
            <a:endParaRPr lang="en-US" sz="2400" dirty="0">
              <a:solidFill>
                <a:srgbClr val="FFFFFF"/>
              </a:solidFill>
              <a:effectLst>
                <a:outerShdw blurRad="38100" dist="38100" dir="2700000" algn="tl">
                  <a:srgbClr val="000000"/>
                </a:outerShdw>
              </a:effectLst>
              <a:latin typeface="Bookman Old Style" pitchFamily="18" charset="0"/>
            </a:endParaRPr>
          </a:p>
          <a:p>
            <a:pPr>
              <a:lnSpc>
                <a:spcPct val="85000"/>
              </a:lnSpc>
              <a:defRPr/>
            </a:pPr>
            <a:endParaRPr lang="en-US" sz="3200" dirty="0">
              <a:solidFill>
                <a:srgbClr val="FFFFFF"/>
              </a:solidFill>
              <a:effectLst>
                <a:outerShdw blurRad="38100" dist="38100" dir="2700000" algn="tl">
                  <a:srgbClr val="000000"/>
                </a:outerShdw>
              </a:effectLst>
              <a:latin typeface="Bookman Old Style" pitchFamily="18" charset="0"/>
            </a:endParaRPr>
          </a:p>
          <a:p>
            <a:pPr>
              <a:lnSpc>
                <a:spcPct val="85000"/>
              </a:lnSpc>
              <a:defRPr/>
            </a:pPr>
            <a:endParaRPr lang="en-US" sz="4000" dirty="0">
              <a:solidFill>
                <a:srgbClr val="FFFFFF"/>
              </a:solidFill>
              <a:effectLst>
                <a:outerShdw blurRad="38100" dist="38100" dir="2700000" algn="tl">
                  <a:srgbClr val="000000"/>
                </a:outerShdw>
              </a:effectLst>
              <a:latin typeface="Bookman Old Style" pitchFamily="18" charset="0"/>
            </a:endParaRPr>
          </a:p>
        </p:txBody>
      </p:sp>
    </p:spTree>
    <p:extLst>
      <p:ext uri="{BB962C8B-B14F-4D97-AF65-F5344CB8AC3E}">
        <p14:creationId xmlns:p14="http://schemas.microsoft.com/office/powerpoint/2010/main" val="42156560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26754" name="Rectangle 2"/>
          <p:cNvSpPr>
            <a:spLocks noGrp="1" noRot="1" noChangeArrowheads="1"/>
          </p:cNvSpPr>
          <p:nvPr>
            <p:ph type="title"/>
          </p:nvPr>
        </p:nvSpPr>
        <p:spPr/>
        <p:txBody>
          <a:bodyPr/>
          <a:lstStyle/>
          <a:p>
            <a:pPr eaLnBrk="1" hangingPunct="1">
              <a:defRPr/>
            </a:pPr>
            <a:endParaRPr lang="en-US" smtClean="0"/>
          </a:p>
        </p:txBody>
      </p:sp>
      <p:sp>
        <p:nvSpPr>
          <p:cNvPr id="4426755" name="Rectangle 3"/>
          <p:cNvSpPr>
            <a:spLocks noGrp="1" noChangeArrowheads="1"/>
          </p:cNvSpPr>
          <p:nvPr>
            <p:ph type="body" idx="1"/>
          </p:nvPr>
        </p:nvSpPr>
        <p:spPr/>
        <p:txBody>
          <a:bodyPr/>
          <a:lstStyle/>
          <a:p>
            <a:pPr eaLnBrk="1" hangingPunct="1">
              <a:defRPr/>
            </a:pPr>
            <a:endParaRPr lang="en-US" smtClean="0"/>
          </a:p>
        </p:txBody>
      </p:sp>
      <p:sp>
        <p:nvSpPr>
          <p:cNvPr id="4426756"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7"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8"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4000" b="1">
              <a:solidFill>
                <a:srgbClr val="FFFF66"/>
              </a:solidFill>
              <a:effectLst>
                <a:outerShdw blurRad="38100" dist="38100" dir="2700000" algn="tl">
                  <a:srgbClr val="000000">
                    <a:alpha val="43137"/>
                  </a:srgbClr>
                </a:outerShdw>
              </a:effectLst>
              <a:latin typeface="Garamond" pitchFamily="18" charset="0"/>
              <a:ea typeface="MS PGothic" pitchFamily="34" charset="-128"/>
            </a:endParaRPr>
          </a:p>
        </p:txBody>
      </p:sp>
      <p:sp>
        <p:nvSpPr>
          <p:cNvPr id="4426759"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3600">
              <a:solidFill>
                <a:srgbClr val="FFFFFF"/>
              </a:solidFill>
              <a:effectLst>
                <a:outerShdw blurRad="38100" dist="38100" dir="2700000" algn="tl">
                  <a:srgbClr val="000000"/>
                </a:outerShdw>
              </a:effectLst>
              <a:latin typeface="Bookman Old Style" pitchFamily="18" charset="0"/>
              <a:ea typeface="MS PGothic" pitchFamily="34" charset="-128"/>
            </a:endParaRPr>
          </a:p>
        </p:txBody>
      </p:sp>
      <p:sp>
        <p:nvSpPr>
          <p:cNvPr id="4426760" name="Text Box 8"/>
          <p:cNvSpPr txBox="1">
            <a:spLocks noChangeArrowheads="1"/>
          </p:cNvSpPr>
          <p:nvPr/>
        </p:nvSpPr>
        <p:spPr bwMode="auto">
          <a:xfrm>
            <a:off x="1524000" y="1703725"/>
            <a:ext cx="65532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smtClean="0">
                <a:solidFill>
                  <a:srgbClr val="FFFFFF"/>
                </a:solidFill>
                <a:effectLst>
                  <a:outerShdw blurRad="38100" dist="38100" dir="2700000" algn="tl">
                    <a:srgbClr val="000000"/>
                  </a:outerShdw>
                </a:effectLst>
                <a:latin typeface="Bookman Old Style" pitchFamily="18" charset="0"/>
                <a:ea typeface="MS PGothic" pitchFamily="34" charset="-128"/>
              </a:rPr>
              <a:t>When people show up to work every day passionate about their jobs there is no limit to what they can do. </a:t>
            </a:r>
          </a:p>
          <a:p>
            <a:pPr>
              <a:defRPr/>
            </a:pPr>
            <a:r>
              <a:rPr lang="en-US" sz="3600" dirty="0">
                <a:solidFill>
                  <a:srgbClr val="FFFFFF"/>
                </a:solidFill>
                <a:effectLst>
                  <a:outerShdw blurRad="38100" dist="38100" dir="2700000" algn="tl">
                    <a:srgbClr val="000000"/>
                  </a:outerShdw>
                </a:effectLst>
                <a:latin typeface="Bookman Old Style" pitchFamily="18" charset="0"/>
                <a:ea typeface="MS PGothic" pitchFamily="34" charset="-128"/>
              </a:rPr>
              <a:t>	</a:t>
            </a:r>
            <a:r>
              <a:rPr lang="en-US" sz="3600" dirty="0" smtClean="0">
                <a:solidFill>
                  <a:srgbClr val="FFFFFF"/>
                </a:solidFill>
                <a:effectLst>
                  <a:outerShdw blurRad="38100" dist="38100" dir="2700000" algn="tl">
                    <a:srgbClr val="000000"/>
                  </a:outerShdw>
                </a:effectLst>
                <a:latin typeface="Bookman Old Style" pitchFamily="18" charset="0"/>
                <a:ea typeface="MS PGothic" pitchFamily="34" charset="-128"/>
              </a:rPr>
              <a:t>	</a:t>
            </a:r>
            <a:r>
              <a:rPr lang="en-US" sz="2000" dirty="0">
                <a:solidFill>
                  <a:srgbClr val="FFFFFF"/>
                </a:solidFill>
                <a:effectLst>
                  <a:outerShdw blurRad="38100" dist="38100" dir="2700000" algn="tl">
                    <a:srgbClr val="000000"/>
                  </a:outerShdw>
                </a:effectLst>
                <a:latin typeface="Bookman Old Style" pitchFamily="18" charset="0"/>
                <a:ea typeface="MS PGothic" pitchFamily="34" charset="-128"/>
              </a:rPr>
              <a:t>	</a:t>
            </a:r>
            <a:r>
              <a:rPr lang="en-US" sz="2000" dirty="0" smtClean="0">
                <a:solidFill>
                  <a:srgbClr val="FFFFFF"/>
                </a:solidFill>
                <a:effectLst>
                  <a:outerShdw blurRad="38100" dist="38100" dir="2700000" algn="tl">
                    <a:srgbClr val="000000"/>
                  </a:outerShdw>
                </a:effectLst>
                <a:latin typeface="Bookman Old Style" pitchFamily="18" charset="0"/>
                <a:ea typeface="MS PGothic" pitchFamily="34" charset="-128"/>
              </a:rPr>
              <a:t>Dr. Dave Moen </a:t>
            </a:r>
          </a:p>
          <a:p>
            <a:pPr>
              <a:defRPr/>
            </a:pPr>
            <a:r>
              <a:rPr lang="en-US" sz="2000" dirty="0">
                <a:solidFill>
                  <a:srgbClr val="FFFFFF"/>
                </a:solidFill>
                <a:effectLst>
                  <a:outerShdw blurRad="38100" dist="38100" dir="2700000" algn="tl">
                    <a:srgbClr val="000000"/>
                  </a:outerShdw>
                </a:effectLst>
                <a:latin typeface="Bookman Old Style" pitchFamily="18" charset="0"/>
                <a:ea typeface="MS PGothic" pitchFamily="34" charset="-128"/>
              </a:rPr>
              <a:t>	</a:t>
            </a:r>
            <a:r>
              <a:rPr lang="en-US" sz="2000" dirty="0" smtClean="0">
                <a:solidFill>
                  <a:srgbClr val="FFFFFF"/>
                </a:solidFill>
                <a:effectLst>
                  <a:outerShdw blurRad="38100" dist="38100" dir="2700000" algn="tl">
                    <a:srgbClr val="000000"/>
                  </a:outerShdw>
                </a:effectLst>
                <a:latin typeface="Bookman Old Style" pitchFamily="18" charset="0"/>
                <a:ea typeface="MS PGothic" pitchFamily="34" charset="-128"/>
              </a:rPr>
              <a:t>		personal communication 			</a:t>
            </a:r>
            <a:r>
              <a:rPr lang="en-US" sz="2000" dirty="0" smtClean="0">
                <a:solidFill>
                  <a:srgbClr val="FFFFFF"/>
                </a:solidFill>
                <a:latin typeface="Bookman Old Style" pitchFamily="18" charset="0"/>
                <a:ea typeface="MS PGothic" pitchFamily="34" charset="-128"/>
              </a:rPr>
              <a:t>8.15.14</a:t>
            </a:r>
            <a:endParaRPr lang="en-US" sz="2000" dirty="0">
              <a:solidFill>
                <a:srgbClr val="FFFFFF"/>
              </a:solidFill>
              <a:effectLst>
                <a:outerShdw blurRad="38100" dist="38100" dir="2700000" algn="tl">
                  <a:srgbClr val="000000"/>
                </a:outerShdw>
              </a:effectLst>
              <a:latin typeface="Bookman Old Style" pitchFamily="18" charset="0"/>
              <a:ea typeface="MS PGothic" pitchFamily="34" charset="-128"/>
            </a:endParaRPr>
          </a:p>
        </p:txBody>
      </p:sp>
    </p:spTree>
    <p:extLst>
      <p:ext uri="{BB962C8B-B14F-4D97-AF65-F5344CB8AC3E}">
        <p14:creationId xmlns:p14="http://schemas.microsoft.com/office/powerpoint/2010/main" val="6479956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t>
            </a:r>
            <a:endParaRPr lang="en-US" dirty="0"/>
          </a:p>
        </p:txBody>
      </p:sp>
      <p:sp>
        <p:nvSpPr>
          <p:cNvPr id="3" name="Content Placeholder 2"/>
          <p:cNvSpPr>
            <a:spLocks noGrp="1"/>
          </p:cNvSpPr>
          <p:nvPr>
            <p:ph idx="1"/>
          </p:nvPr>
        </p:nvSpPr>
        <p:spPr/>
        <p:txBody>
          <a:bodyPr/>
          <a:lstStyle/>
          <a:p>
            <a:endParaRPr lang="en-US"/>
          </a:p>
        </p:txBody>
      </p:sp>
      <p:pic>
        <p:nvPicPr>
          <p:cNvPr id="4" name="Picture 4" descr="field_notes"/>
          <p:cNvPicPr>
            <a:picLocks noChangeAspect="1" noChangeArrowheads="1"/>
          </p:cNvPicPr>
          <p:nvPr/>
        </p:nvPicPr>
        <p:blipFill>
          <a:blip r:embed="rId3" cstate="print"/>
          <a:srcRect/>
          <a:stretch>
            <a:fillRect/>
          </a:stretch>
        </p:blipFill>
        <p:spPr bwMode="auto">
          <a:xfrm>
            <a:off x="2209800" y="1600200"/>
            <a:ext cx="5029200" cy="5029200"/>
          </a:xfrm>
          <a:prstGeom prst="rect">
            <a:avLst/>
          </a:prstGeom>
          <a:noFill/>
          <a:ln w="9525">
            <a:noFill/>
            <a:miter lim="800000"/>
            <a:headEnd/>
            <a:tailEnd/>
          </a:ln>
        </p:spPr>
      </p:pic>
    </p:spTree>
    <p:extLst>
      <p:ext uri="{BB962C8B-B14F-4D97-AF65-F5344CB8AC3E}">
        <p14:creationId xmlns:p14="http://schemas.microsoft.com/office/powerpoint/2010/main" val="407836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57200" y="304800"/>
            <a:ext cx="8229600" cy="1143000"/>
          </a:xfrm>
        </p:spPr>
        <p:txBody>
          <a:bodyPr/>
          <a:lstStyle/>
          <a:p>
            <a:pPr marL="838200" indent="-838200" algn="l">
              <a:defRPr/>
            </a:pPr>
            <a:r>
              <a:rPr lang="en-US" sz="2400" dirty="0" smtClean="0">
                <a:solidFill>
                  <a:srgbClr val="FF0000"/>
                </a:solidFill>
                <a:latin typeface="Arial" pitchFamily="34" charset="0"/>
              </a:rPr>
              <a:t/>
            </a:r>
            <a:br>
              <a:rPr lang="en-US" sz="2400" dirty="0" smtClean="0">
                <a:solidFill>
                  <a:srgbClr val="FF0000"/>
                </a:solidFill>
                <a:latin typeface="Arial" pitchFamily="34" charset="0"/>
              </a:rPr>
            </a:br>
            <a:r>
              <a:rPr lang="en-US" sz="4000" dirty="0" smtClean="0">
                <a:solidFill>
                  <a:schemeClr val="accent6"/>
                </a:solidFill>
                <a:latin typeface="Arial" pitchFamily="34" charset="0"/>
              </a:rPr>
              <a:t>Burnout affects Patients</a:t>
            </a:r>
            <a:r>
              <a:rPr lang="en-US" sz="3200" dirty="0" smtClean="0">
                <a:solidFill>
                  <a:schemeClr val="accent6"/>
                </a:solidFill>
                <a:latin typeface="Arial" pitchFamily="34" charset="0"/>
              </a:rPr>
              <a:t/>
            </a:r>
            <a:br>
              <a:rPr lang="en-US" sz="3200" dirty="0" smtClean="0">
                <a:solidFill>
                  <a:schemeClr val="accent6"/>
                </a:solidFill>
                <a:latin typeface="Arial" pitchFamily="34" charset="0"/>
              </a:rPr>
            </a:br>
            <a:endParaRPr lang="en-US" sz="3200" dirty="0" smtClean="0">
              <a:solidFill>
                <a:srgbClr val="FF0000"/>
              </a:solidFill>
              <a:latin typeface="Arial" pitchFamily="34" charset="0"/>
            </a:endParaRPr>
          </a:p>
        </p:txBody>
      </p:sp>
      <p:sp>
        <p:nvSpPr>
          <p:cNvPr id="4092931" name="Rectangle 3"/>
          <p:cNvSpPr>
            <a:spLocks noGrp="1" noChangeArrowheads="1"/>
          </p:cNvSpPr>
          <p:nvPr>
            <p:ph idx="1"/>
          </p:nvPr>
        </p:nvSpPr>
        <p:spPr>
          <a:xfrm>
            <a:off x="304800" y="2057400"/>
            <a:ext cx="5029200" cy="3505200"/>
          </a:xfrm>
        </p:spPr>
        <p:txBody>
          <a:bodyPr/>
          <a:lstStyle/>
          <a:p>
            <a:pPr marL="0" indent="0">
              <a:lnSpc>
                <a:spcPct val="90000"/>
              </a:lnSpc>
              <a:buFontTx/>
              <a:buNone/>
              <a:defRPr/>
            </a:pPr>
            <a:r>
              <a:rPr lang="en-US" sz="2800" dirty="0" smtClean="0">
                <a:solidFill>
                  <a:schemeClr val="accent6"/>
                </a:solidFill>
                <a:latin typeface="Arial" pitchFamily="34" charset="0"/>
              </a:rPr>
              <a:t>Physician burnout is associated with…</a:t>
            </a:r>
          </a:p>
          <a:p>
            <a:pPr marL="457200" lvl="1" indent="-342900">
              <a:lnSpc>
                <a:spcPct val="90000"/>
              </a:lnSpc>
              <a:buFont typeface="Courier New" pitchFamily="49" charset="0"/>
              <a:buChar char="o"/>
              <a:defRPr/>
            </a:pPr>
            <a:r>
              <a:rPr lang="en-US" sz="2400" dirty="0" smtClean="0">
                <a:solidFill>
                  <a:srgbClr val="CC3300"/>
                </a:solidFill>
                <a:latin typeface="Arial" pitchFamily="34" charset="0"/>
              </a:rPr>
              <a:t>↑ Mistakes</a:t>
            </a:r>
          </a:p>
          <a:p>
            <a:pPr marL="457200" lvl="1" indent="-342900">
              <a:lnSpc>
                <a:spcPct val="90000"/>
              </a:lnSpc>
              <a:buFont typeface="Courier New" pitchFamily="49" charset="0"/>
              <a:buChar char="o"/>
              <a:defRPr/>
            </a:pPr>
            <a:r>
              <a:rPr lang="en-US" sz="2400" dirty="0" smtClean="0">
                <a:solidFill>
                  <a:srgbClr val="CC3300"/>
                </a:solidFill>
                <a:latin typeface="Arial" pitchFamily="34" charset="0"/>
              </a:rPr>
              <a:t>↓ Adherence</a:t>
            </a:r>
          </a:p>
          <a:p>
            <a:pPr marL="457200" lvl="1" indent="-342900">
              <a:lnSpc>
                <a:spcPct val="90000"/>
              </a:lnSpc>
              <a:buFont typeface="Courier New" pitchFamily="49" charset="0"/>
              <a:buChar char="o"/>
              <a:defRPr/>
            </a:pPr>
            <a:r>
              <a:rPr lang="en-US" sz="2400" dirty="0" smtClean="0">
                <a:solidFill>
                  <a:srgbClr val="CC3300"/>
                </a:solidFill>
                <a:latin typeface="Arial" pitchFamily="34" charset="0"/>
              </a:rPr>
              <a:t>Less empathy</a:t>
            </a:r>
          </a:p>
          <a:p>
            <a:pPr marL="457200" lvl="1" indent="-342900">
              <a:lnSpc>
                <a:spcPct val="90000"/>
              </a:lnSpc>
              <a:buFont typeface="Courier New" pitchFamily="49" charset="0"/>
              <a:buChar char="o"/>
              <a:defRPr/>
            </a:pPr>
            <a:r>
              <a:rPr lang="en-US" sz="2400" dirty="0">
                <a:solidFill>
                  <a:srgbClr val="CC3300"/>
                </a:solidFill>
                <a:latin typeface="Arial" pitchFamily="34" charset="0"/>
              </a:rPr>
              <a:t>↓ Patient satisfaction</a:t>
            </a:r>
          </a:p>
          <a:p>
            <a:pPr marL="457200" lvl="1" indent="-342900">
              <a:lnSpc>
                <a:spcPct val="90000"/>
              </a:lnSpc>
              <a:buFont typeface="Courier New" pitchFamily="49" charset="0"/>
              <a:buChar char="o"/>
              <a:defRPr/>
            </a:pPr>
            <a:endParaRPr lang="en-US" sz="2400" dirty="0" smtClean="0">
              <a:solidFill>
                <a:srgbClr val="C00000"/>
              </a:solidFill>
              <a:latin typeface="Arial" pitchFamily="34" charset="0"/>
            </a:endParaRPr>
          </a:p>
          <a:p>
            <a:pPr marL="0" indent="0">
              <a:lnSpc>
                <a:spcPct val="90000"/>
              </a:lnSpc>
              <a:buFont typeface="Wingdings" pitchFamily="2" charset="2"/>
              <a:buNone/>
              <a:defRPr/>
            </a:pPr>
            <a:endParaRPr lang="en-US" sz="2000" b="1" dirty="0" smtClean="0">
              <a:solidFill>
                <a:srgbClr val="B2B2B2"/>
              </a:solidFill>
              <a:latin typeface="Arial" pitchFamily="34" charset="0"/>
            </a:endParaRPr>
          </a:p>
          <a:p>
            <a:pPr marL="0" indent="0">
              <a:lnSpc>
                <a:spcPct val="90000"/>
              </a:lnSpc>
              <a:buClr>
                <a:schemeClr val="tx1"/>
              </a:buClr>
              <a:buFont typeface="Wingdings" pitchFamily="2" charset="2"/>
              <a:buNone/>
              <a:defRPr/>
            </a:pPr>
            <a:r>
              <a:rPr lang="en-US" sz="1800" b="1" dirty="0" smtClean="0">
                <a:latin typeface="Arial" pitchFamily="34" charset="0"/>
              </a:rPr>
              <a:t>			</a:t>
            </a:r>
            <a:endParaRPr lang="en-US" sz="2800" dirty="0" smtClean="0">
              <a:latin typeface="Arial" pitchFamily="34" charset="0"/>
            </a:endParaRPr>
          </a:p>
          <a:p>
            <a:pPr marL="0" indent="0">
              <a:lnSpc>
                <a:spcPct val="90000"/>
              </a:lnSpc>
              <a:defRPr/>
            </a:pPr>
            <a:endParaRPr lang="en-US" dirty="0" smtClean="0">
              <a:latin typeface="Arial" pitchFamily="34" charset="0"/>
            </a:endParaRPr>
          </a:p>
        </p:txBody>
      </p:sp>
      <p:sp>
        <p:nvSpPr>
          <p:cNvPr id="5" name="Rectangle 3"/>
          <p:cNvSpPr txBox="1">
            <a:spLocks noChangeArrowheads="1"/>
          </p:cNvSpPr>
          <p:nvPr/>
        </p:nvSpPr>
        <p:spPr bwMode="auto">
          <a:xfrm>
            <a:off x="152400" y="6172201"/>
            <a:ext cx="8686800" cy="520700"/>
          </a:xfrm>
          <a:prstGeom prst="rect">
            <a:avLst/>
          </a:prstGeom>
          <a:noFill/>
          <a:ln>
            <a:noFill/>
          </a:ln>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defRPr/>
            </a:pPr>
            <a:r>
              <a:rPr lang="en-US" sz="1200" dirty="0" smtClean="0">
                <a:solidFill>
                  <a:schemeClr val="accent6"/>
                </a:solidFill>
              </a:rPr>
              <a:t>Sources: </a:t>
            </a:r>
            <a:r>
              <a:rPr lang="en-US" sz="1200" dirty="0" err="1" smtClean="0">
                <a:solidFill>
                  <a:schemeClr val="accent6"/>
                </a:solidFill>
              </a:rPr>
              <a:t>Dyrbye</a:t>
            </a:r>
            <a:r>
              <a:rPr lang="en-US" sz="1200" dirty="0" smtClean="0">
                <a:solidFill>
                  <a:schemeClr val="accent6"/>
                </a:solidFill>
              </a:rPr>
              <a:t>. JAMA 2011;305:2009-2010.; Murray, Montgomery, Chang, et al. J Gen Intern Med 2001;16:452–459.; </a:t>
            </a:r>
          </a:p>
          <a:p>
            <a:pPr>
              <a:spcBef>
                <a:spcPct val="20000"/>
              </a:spcBef>
              <a:defRPr/>
            </a:pPr>
            <a:r>
              <a:rPr lang="en-US" sz="1200" dirty="0" smtClean="0">
                <a:solidFill>
                  <a:schemeClr val="accent6"/>
                </a:solidFill>
              </a:rPr>
              <a:t>Landon, </a:t>
            </a:r>
            <a:r>
              <a:rPr lang="en-US" sz="1200" dirty="0" err="1" smtClean="0">
                <a:solidFill>
                  <a:schemeClr val="accent6"/>
                </a:solidFill>
              </a:rPr>
              <a:t>Reschovsky</a:t>
            </a:r>
            <a:r>
              <a:rPr lang="en-US" sz="1200" dirty="0" smtClean="0">
                <a:solidFill>
                  <a:schemeClr val="accent6"/>
                </a:solidFill>
              </a:rPr>
              <a:t>, Pham, Blumenthal. Med Care 2006;44:234–242.</a:t>
            </a:r>
          </a:p>
          <a:p>
            <a:pPr lvl="1">
              <a:lnSpc>
                <a:spcPct val="90000"/>
              </a:lnSpc>
              <a:spcBef>
                <a:spcPct val="20000"/>
              </a:spcBef>
              <a:buFontTx/>
              <a:buChar char="–"/>
              <a:defRPr/>
            </a:pPr>
            <a:endParaRPr lang="en-US" sz="1100" dirty="0" smtClean="0">
              <a:solidFill>
                <a:srgbClr val="B2B2B2"/>
              </a:solidFill>
            </a:endParaRPr>
          </a:p>
          <a:p>
            <a:pPr>
              <a:lnSpc>
                <a:spcPct val="90000"/>
              </a:lnSpc>
              <a:spcBef>
                <a:spcPct val="20000"/>
              </a:spcBef>
              <a:buFont typeface="Wingdings" pitchFamily="2" charset="2"/>
              <a:buNone/>
              <a:defRPr/>
            </a:pPr>
            <a:endParaRPr lang="en-US" sz="1100" b="1" dirty="0" smtClean="0">
              <a:solidFill>
                <a:srgbClr val="B2B2B2"/>
              </a:solidFill>
            </a:endParaRPr>
          </a:p>
          <a:p>
            <a:pPr>
              <a:lnSpc>
                <a:spcPct val="90000"/>
              </a:lnSpc>
              <a:spcBef>
                <a:spcPct val="20000"/>
              </a:spcBef>
              <a:buClr>
                <a:schemeClr val="tx1"/>
              </a:buClr>
              <a:buFont typeface="Wingdings" pitchFamily="2" charset="2"/>
              <a:buNone/>
              <a:defRPr/>
            </a:pPr>
            <a:r>
              <a:rPr lang="en-US" sz="1100" b="1" dirty="0" smtClean="0"/>
              <a:t>			</a:t>
            </a:r>
            <a:endParaRPr lang="en-US" sz="1100" dirty="0" smtClean="0"/>
          </a:p>
          <a:p>
            <a:pPr>
              <a:lnSpc>
                <a:spcPct val="90000"/>
              </a:lnSpc>
              <a:spcBef>
                <a:spcPct val="20000"/>
              </a:spcBef>
              <a:buFontTx/>
              <a:buChar char="•"/>
              <a:defRPr/>
            </a:pPr>
            <a:endParaRPr lang="en-US" sz="1100" dirty="0" smtClean="0"/>
          </a:p>
        </p:txBody>
      </p:sp>
      <p:pic>
        <p:nvPicPr>
          <p:cNvPr id="26629" name="Picture 6" descr="stressed MD"/>
          <p:cNvPicPr>
            <a:picLocks noChangeAspect="1" noChangeArrowheads="1"/>
          </p:cNvPicPr>
          <p:nvPr/>
        </p:nvPicPr>
        <p:blipFill>
          <a:blip r:embed="rId3"/>
          <a:srcRect/>
          <a:stretch>
            <a:fillRect/>
          </a:stretch>
        </p:blipFill>
        <p:spPr bwMode="auto">
          <a:xfrm>
            <a:off x="5511801" y="1676400"/>
            <a:ext cx="2781300" cy="4178300"/>
          </a:xfrm>
          <a:prstGeom prst="rect">
            <a:avLst/>
          </a:prstGeom>
          <a:noFill/>
          <a:ln w="9525">
            <a:noFill/>
            <a:miter lim="800000"/>
            <a:headEnd/>
            <a:tailEnd/>
          </a:ln>
        </p:spPr>
      </p:pic>
      <p:sp>
        <p:nvSpPr>
          <p:cNvPr id="6" name="Rectangle 3"/>
          <p:cNvSpPr txBox="1">
            <a:spLocks noChangeArrowheads="1"/>
          </p:cNvSpPr>
          <p:nvPr/>
        </p:nvSpPr>
        <p:spPr bwMode="auto">
          <a:xfrm>
            <a:off x="1371600" y="1905000"/>
            <a:ext cx="5029200" cy="533400"/>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defRPr/>
            </a:pPr>
            <a:endParaRPr lang="en-US" sz="2400" dirty="0" smtClean="0">
              <a:solidFill>
                <a:schemeClr val="accent6"/>
              </a:solidFill>
              <a:latin typeface="Arial" pitchFamily="34" charset="0"/>
            </a:endParaRPr>
          </a:p>
        </p:txBody>
      </p:sp>
    </p:spTree>
    <p:extLst>
      <p:ext uri="{BB962C8B-B14F-4D97-AF65-F5344CB8AC3E}">
        <p14:creationId xmlns:p14="http://schemas.microsoft.com/office/powerpoint/2010/main" val="2312493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304800" y="304800"/>
            <a:ext cx="8610600" cy="1143000"/>
          </a:xfrm>
        </p:spPr>
        <p:txBody>
          <a:bodyPr/>
          <a:lstStyle/>
          <a:p>
            <a:pPr marL="838200" indent="-838200">
              <a:defRPr/>
            </a:pPr>
            <a:r>
              <a:rPr lang="en-US" sz="4000" dirty="0" smtClean="0">
                <a:solidFill>
                  <a:schemeClr val="accent6"/>
                </a:solidFill>
                <a:latin typeface="Arial" pitchFamily="34" charset="0"/>
              </a:rPr>
              <a:t>Burnout May Cost US Healthcare</a:t>
            </a:r>
            <a:endParaRPr lang="en-US" sz="3200" dirty="0" smtClean="0">
              <a:solidFill>
                <a:srgbClr val="FF0000"/>
              </a:solidFill>
              <a:latin typeface="Arial" pitchFamily="34" charset="0"/>
            </a:endParaRPr>
          </a:p>
        </p:txBody>
      </p:sp>
      <p:sp>
        <p:nvSpPr>
          <p:cNvPr id="4092931" name="Rectangle 3"/>
          <p:cNvSpPr>
            <a:spLocks noGrp="1" noChangeArrowheads="1"/>
          </p:cNvSpPr>
          <p:nvPr>
            <p:ph idx="1"/>
          </p:nvPr>
        </p:nvSpPr>
        <p:spPr>
          <a:xfrm>
            <a:off x="304800" y="2057400"/>
            <a:ext cx="5029200" cy="3505200"/>
          </a:xfrm>
        </p:spPr>
        <p:txBody>
          <a:bodyPr/>
          <a:lstStyle/>
          <a:p>
            <a:pPr marL="0" indent="0">
              <a:lnSpc>
                <a:spcPct val="90000"/>
              </a:lnSpc>
              <a:buFontTx/>
              <a:buNone/>
              <a:defRPr/>
            </a:pPr>
            <a:r>
              <a:rPr lang="en-US" sz="2800" dirty="0" smtClean="0">
                <a:solidFill>
                  <a:schemeClr val="accent6"/>
                </a:solidFill>
                <a:latin typeface="Arial" pitchFamily="34" charset="0"/>
              </a:rPr>
              <a:t>Physician burnout is associated with…</a:t>
            </a:r>
            <a:endParaRPr lang="en-US" sz="2400" dirty="0" smtClean="0">
              <a:solidFill>
                <a:srgbClr val="C00000"/>
              </a:solidFill>
              <a:latin typeface="Arial" pitchFamily="34" charset="0"/>
            </a:endParaRPr>
          </a:p>
          <a:p>
            <a:pPr marL="457200" lvl="1" indent="-342900">
              <a:lnSpc>
                <a:spcPct val="90000"/>
              </a:lnSpc>
              <a:buFont typeface="Courier New" pitchFamily="49" charset="0"/>
              <a:buChar char="o"/>
              <a:defRPr/>
            </a:pPr>
            <a:r>
              <a:rPr lang="en-US" dirty="0" smtClean="0">
                <a:solidFill>
                  <a:srgbClr val="CC0000"/>
                </a:solidFill>
                <a:latin typeface="Arial" pitchFamily="34" charset="0"/>
              </a:rPr>
              <a:t>Fewer PCPs </a:t>
            </a:r>
          </a:p>
          <a:p>
            <a:pPr marL="857250" lvl="2" indent="-342900">
              <a:lnSpc>
                <a:spcPct val="90000"/>
              </a:lnSpc>
              <a:buFont typeface="Courier New" pitchFamily="49" charset="0"/>
              <a:buChar char="o"/>
              <a:defRPr/>
            </a:pPr>
            <a:r>
              <a:rPr lang="en-US" dirty="0" smtClean="0">
                <a:solidFill>
                  <a:srgbClr val="CC0000"/>
                </a:solidFill>
                <a:latin typeface="Arial" pitchFamily="34" charset="0"/>
              </a:rPr>
              <a:t>Leave practice: 4x rate</a:t>
            </a:r>
          </a:p>
          <a:p>
            <a:pPr marL="857250" lvl="2" indent="-342900">
              <a:lnSpc>
                <a:spcPct val="90000"/>
              </a:lnSpc>
              <a:buFont typeface="Courier New" pitchFamily="49" charset="0"/>
              <a:buChar char="o"/>
              <a:defRPr/>
            </a:pPr>
            <a:r>
              <a:rPr lang="en-US" dirty="0" smtClean="0">
                <a:solidFill>
                  <a:srgbClr val="CC0000"/>
                </a:solidFill>
                <a:latin typeface="Arial" pitchFamily="34" charset="0"/>
              </a:rPr>
              <a:t>Replace: $250,000 </a:t>
            </a:r>
          </a:p>
          <a:p>
            <a:pPr marL="114300" lvl="1" indent="0">
              <a:lnSpc>
                <a:spcPct val="90000"/>
              </a:lnSpc>
              <a:buNone/>
              <a:defRPr/>
            </a:pPr>
            <a:endParaRPr lang="en-US" dirty="0" smtClean="0">
              <a:solidFill>
                <a:srgbClr val="CC0000"/>
              </a:solidFill>
              <a:latin typeface="Arial" pitchFamily="34" charset="0"/>
            </a:endParaRPr>
          </a:p>
          <a:p>
            <a:pPr marL="857250" lvl="2" indent="-342900">
              <a:lnSpc>
                <a:spcPct val="90000"/>
              </a:lnSpc>
              <a:buFont typeface="Courier New" pitchFamily="49" charset="0"/>
              <a:buChar char="o"/>
              <a:defRPr/>
            </a:pPr>
            <a:endParaRPr lang="en-US" sz="1600" dirty="0">
              <a:solidFill>
                <a:schemeClr val="bg1">
                  <a:lumMod val="50000"/>
                </a:schemeClr>
              </a:solidFill>
              <a:latin typeface="Arial" pitchFamily="34" charset="0"/>
            </a:endParaRPr>
          </a:p>
          <a:p>
            <a:pPr marL="457200" lvl="1" indent="-342900">
              <a:lnSpc>
                <a:spcPct val="90000"/>
              </a:lnSpc>
              <a:buFont typeface="Courier New" pitchFamily="49" charset="0"/>
              <a:buChar char="o"/>
              <a:defRPr/>
            </a:pPr>
            <a:endParaRPr lang="en-US" sz="2400" dirty="0" smtClean="0">
              <a:solidFill>
                <a:srgbClr val="C00000"/>
              </a:solidFill>
              <a:latin typeface="Arial" pitchFamily="34" charset="0"/>
            </a:endParaRPr>
          </a:p>
          <a:p>
            <a:pPr marL="0" indent="0">
              <a:lnSpc>
                <a:spcPct val="90000"/>
              </a:lnSpc>
              <a:buFont typeface="Wingdings" pitchFamily="2" charset="2"/>
              <a:buNone/>
              <a:defRPr/>
            </a:pPr>
            <a:endParaRPr lang="en-US" sz="2000" b="1" dirty="0" smtClean="0">
              <a:solidFill>
                <a:srgbClr val="B2B2B2"/>
              </a:solidFill>
              <a:latin typeface="Arial" pitchFamily="34" charset="0"/>
            </a:endParaRPr>
          </a:p>
          <a:p>
            <a:pPr marL="0" indent="0">
              <a:lnSpc>
                <a:spcPct val="90000"/>
              </a:lnSpc>
              <a:buClr>
                <a:schemeClr val="tx1"/>
              </a:buClr>
              <a:buFont typeface="Wingdings" pitchFamily="2" charset="2"/>
              <a:buNone/>
              <a:defRPr/>
            </a:pPr>
            <a:r>
              <a:rPr lang="en-US" sz="1800" b="1" dirty="0" smtClean="0">
                <a:latin typeface="Arial" pitchFamily="34" charset="0"/>
              </a:rPr>
              <a:t>			</a:t>
            </a:r>
            <a:endParaRPr lang="en-US" sz="2800" dirty="0" smtClean="0">
              <a:latin typeface="Arial" pitchFamily="34" charset="0"/>
            </a:endParaRPr>
          </a:p>
          <a:p>
            <a:pPr marL="0" indent="0">
              <a:lnSpc>
                <a:spcPct val="90000"/>
              </a:lnSpc>
              <a:defRPr/>
            </a:pPr>
            <a:endParaRPr lang="en-US" dirty="0" smtClean="0">
              <a:latin typeface="Arial" pitchFamily="34" charset="0"/>
            </a:endParaRPr>
          </a:p>
        </p:txBody>
      </p:sp>
      <p:pic>
        <p:nvPicPr>
          <p:cNvPr id="26629" name="Picture 6" descr="stressed MD"/>
          <p:cNvPicPr>
            <a:picLocks noChangeAspect="1" noChangeArrowheads="1"/>
          </p:cNvPicPr>
          <p:nvPr/>
        </p:nvPicPr>
        <p:blipFill>
          <a:blip r:embed="rId3"/>
          <a:srcRect/>
          <a:stretch>
            <a:fillRect/>
          </a:stretch>
        </p:blipFill>
        <p:spPr bwMode="auto">
          <a:xfrm>
            <a:off x="5791199" y="2185036"/>
            <a:ext cx="2501901" cy="3758564"/>
          </a:xfrm>
          <a:prstGeom prst="rect">
            <a:avLst/>
          </a:prstGeom>
          <a:noFill/>
          <a:ln w="9525">
            <a:noFill/>
            <a:miter lim="800000"/>
            <a:headEnd/>
            <a:tailEnd/>
          </a:ln>
        </p:spPr>
      </p:pic>
      <p:sp>
        <p:nvSpPr>
          <p:cNvPr id="6" name="Rectangle 3"/>
          <p:cNvSpPr txBox="1">
            <a:spLocks noChangeArrowheads="1"/>
          </p:cNvSpPr>
          <p:nvPr/>
        </p:nvSpPr>
        <p:spPr bwMode="auto">
          <a:xfrm>
            <a:off x="1371600" y="1905000"/>
            <a:ext cx="5029200" cy="533400"/>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defRPr/>
            </a:pPr>
            <a:endParaRPr lang="en-US" sz="2400" dirty="0" smtClean="0">
              <a:solidFill>
                <a:schemeClr val="accent6"/>
              </a:solidFill>
              <a:latin typeface="Arial" pitchFamily="34" charset="0"/>
            </a:endParaRPr>
          </a:p>
        </p:txBody>
      </p:sp>
      <p:sp>
        <p:nvSpPr>
          <p:cNvPr id="7" name="TextBox 6"/>
          <p:cNvSpPr txBox="1"/>
          <p:nvPr/>
        </p:nvSpPr>
        <p:spPr>
          <a:xfrm>
            <a:off x="152401" y="5257800"/>
            <a:ext cx="5181600" cy="1815882"/>
          </a:xfrm>
          <a:prstGeom prst="rect">
            <a:avLst/>
          </a:prstGeom>
          <a:noFill/>
        </p:spPr>
        <p:txBody>
          <a:bodyPr wrap="square" rtlCol="0">
            <a:spAutoFit/>
          </a:bodyPr>
          <a:lstStyle/>
          <a:p>
            <a:r>
              <a:rPr lang="en-US" sz="1400" dirty="0" err="1" smtClean="0">
                <a:solidFill>
                  <a:schemeClr val="bg2"/>
                </a:solidFill>
              </a:rPr>
              <a:t>Bylsma</a:t>
            </a:r>
            <a:r>
              <a:rPr lang="en-US" sz="1400" dirty="0">
                <a:solidFill>
                  <a:schemeClr val="bg2"/>
                </a:solidFill>
              </a:rPr>
              <a:t>, et al. J Gen Intern Med 25(10):1020-3; Linzer et al. Ann Inter Med 2009;151:28-36; Sox  Ann Intern Med. 2006;144:57-</a:t>
            </a:r>
            <a:r>
              <a:rPr lang="en-US" sz="1400" dirty="0" smtClean="0">
                <a:solidFill>
                  <a:schemeClr val="bg2"/>
                </a:solidFill>
              </a:rPr>
              <a:t>58</a:t>
            </a:r>
          </a:p>
          <a:p>
            <a:endParaRPr lang="en-US" sz="1400" dirty="0">
              <a:solidFill>
                <a:schemeClr val="bg2"/>
              </a:solidFill>
            </a:endParaRPr>
          </a:p>
          <a:p>
            <a:r>
              <a:rPr lang="en-US" sz="1400" dirty="0" err="1">
                <a:solidFill>
                  <a:srgbClr val="7F7F7F"/>
                </a:solidFill>
              </a:rPr>
              <a:t>Buchbinder</a:t>
            </a:r>
            <a:r>
              <a:rPr lang="en-US" sz="1400" dirty="0">
                <a:solidFill>
                  <a:srgbClr val="7F7F7F"/>
                </a:solidFill>
              </a:rPr>
              <a:t> SB et al. Estimates of costs of primary car physician turnover. Am J Man Care Nov 1999:5(11):1431-1438</a:t>
            </a:r>
          </a:p>
          <a:p>
            <a:endParaRPr lang="en-US" sz="1400" dirty="0">
              <a:solidFill>
                <a:schemeClr val="bg2"/>
              </a:solidFill>
            </a:endParaRPr>
          </a:p>
          <a:p>
            <a:endParaRPr lang="en-US" sz="1400" dirty="0">
              <a:solidFill>
                <a:srgbClr val="7F7F7F"/>
              </a:solidFill>
            </a:endParaRPr>
          </a:p>
        </p:txBody>
      </p:sp>
    </p:spTree>
    <p:extLst>
      <p:ext uri="{BB962C8B-B14F-4D97-AF65-F5344CB8AC3E}">
        <p14:creationId xmlns:p14="http://schemas.microsoft.com/office/powerpoint/2010/main" val="151466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1" y="-1085"/>
            <a:ext cx="8458200" cy="705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05200" y="1"/>
            <a:ext cx="5562600" cy="261610"/>
          </a:xfrm>
          <a:prstGeom prst="rect">
            <a:avLst/>
          </a:prstGeom>
          <a:solidFill>
            <a:schemeClr val="bg1"/>
          </a:solidFill>
        </p:spPr>
        <p:txBody>
          <a:bodyPr wrap="square" rtlCol="0">
            <a:spAutoFit/>
          </a:bodyPr>
          <a:lstStyle/>
          <a:p>
            <a:r>
              <a:rPr lang="en-US" sz="1100" u="sng" dirty="0">
                <a:solidFill>
                  <a:schemeClr val="bg1">
                    <a:lumMod val="65000"/>
                  </a:schemeClr>
                </a:solidFill>
                <a:hlinkClick r:id="rId4"/>
              </a:rPr>
              <a:t>http://well.blogs.nytimes.com/2012/08/23/the-widespread-problem-of-doctor-</a:t>
            </a:r>
            <a:r>
              <a:rPr lang="en-US" sz="1100" b="1" u="sng" dirty="0">
                <a:solidFill>
                  <a:schemeClr val="bg1">
                    <a:lumMod val="65000"/>
                  </a:schemeClr>
                </a:solidFill>
                <a:hlinkClick r:id="rId4"/>
              </a:rPr>
              <a:t>burnout</a:t>
            </a:r>
            <a:r>
              <a:rPr lang="en-US" sz="1100" u="sng" dirty="0" smtClean="0">
                <a:solidFill>
                  <a:schemeClr val="bg1">
                    <a:lumMod val="65000"/>
                  </a:schemeClr>
                </a:solidFill>
                <a:hlinkClick r:id="rId4"/>
              </a:rPr>
              <a:t>/</a:t>
            </a:r>
            <a:r>
              <a:rPr lang="en-US" sz="1100" u="sng" dirty="0" smtClean="0">
                <a:solidFill>
                  <a:schemeClr val="bg1">
                    <a:lumMod val="65000"/>
                  </a:schemeClr>
                </a:solidFill>
              </a:rPr>
              <a:t> </a:t>
            </a:r>
            <a:endParaRPr lang="en-US" sz="1100" dirty="0">
              <a:solidFill>
                <a:schemeClr val="bg1">
                  <a:lumMod val="65000"/>
                </a:schemeClr>
              </a:solidFill>
            </a:endParaRPr>
          </a:p>
        </p:txBody>
      </p:sp>
      <p:sp>
        <p:nvSpPr>
          <p:cNvPr id="5" name="TextBox 4"/>
          <p:cNvSpPr txBox="1"/>
          <p:nvPr/>
        </p:nvSpPr>
        <p:spPr>
          <a:xfrm>
            <a:off x="914400" y="1828801"/>
            <a:ext cx="2743200" cy="4524315"/>
          </a:xfrm>
          <a:prstGeom prst="rect">
            <a:avLst/>
          </a:prstGeom>
          <a:noFill/>
        </p:spPr>
        <p:txBody>
          <a:bodyPr wrap="square" rtlCol="0">
            <a:spAutoFit/>
          </a:bodyPr>
          <a:lstStyle/>
          <a:p>
            <a:r>
              <a:rPr lang="en-US" sz="2400" dirty="0" smtClean="0"/>
              <a:t>1 </a:t>
            </a:r>
            <a:r>
              <a:rPr lang="en-US" sz="2400" dirty="0"/>
              <a:t>in 2 US physicians </a:t>
            </a:r>
            <a:r>
              <a:rPr lang="en-US" sz="2400" dirty="0" smtClean="0"/>
              <a:t>burned out implies origins are </a:t>
            </a:r>
            <a:r>
              <a:rPr lang="en-US" sz="2400" dirty="0">
                <a:solidFill>
                  <a:srgbClr val="FF0000"/>
                </a:solidFill>
              </a:rPr>
              <a:t>rooted in the environment and care delivery system </a:t>
            </a:r>
            <a:r>
              <a:rPr lang="en-US" sz="2400" dirty="0"/>
              <a:t>rather than </a:t>
            </a:r>
            <a:r>
              <a:rPr lang="en-US" sz="2400" dirty="0" smtClean="0"/>
              <a:t>reflecting weakness on part of </a:t>
            </a:r>
            <a:r>
              <a:rPr lang="en-US" sz="2400" dirty="0"/>
              <a:t>a few susceptible individuals. </a:t>
            </a:r>
          </a:p>
        </p:txBody>
      </p:sp>
    </p:spTree>
    <p:extLst>
      <p:ext uri="{BB962C8B-B14F-4D97-AF65-F5344CB8AC3E}">
        <p14:creationId xmlns:p14="http://schemas.microsoft.com/office/powerpoint/2010/main" val="25101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12" y="-304800"/>
            <a:ext cx="10182883" cy="7162800"/>
          </a:xfrm>
          <a:prstGeom prst="rect">
            <a:avLst/>
          </a:prstGeom>
        </p:spPr>
      </p:pic>
      <p:pic>
        <p:nvPicPr>
          <p:cNvPr id="3" name="Picture 2"/>
          <p:cNvPicPr>
            <a:picLocks noChangeAspect="1"/>
          </p:cNvPicPr>
          <p:nvPr/>
        </p:nvPicPr>
        <p:blipFill>
          <a:blip r:embed="rId4"/>
          <a:stretch>
            <a:fillRect/>
          </a:stretch>
        </p:blipFill>
        <p:spPr>
          <a:xfrm>
            <a:off x="533400" y="3505200"/>
            <a:ext cx="2590800" cy="1463040"/>
          </a:xfrm>
          <a:prstGeom prst="rect">
            <a:avLst/>
          </a:prstGeom>
        </p:spPr>
      </p:pic>
      <p:sp>
        <p:nvSpPr>
          <p:cNvPr id="4" name="TextBox 3"/>
          <p:cNvSpPr txBox="1"/>
          <p:nvPr/>
        </p:nvSpPr>
        <p:spPr>
          <a:xfrm>
            <a:off x="609600" y="6921500"/>
            <a:ext cx="319468" cy="369332"/>
          </a:xfrm>
          <a:prstGeom prst="rect">
            <a:avLst/>
          </a:prstGeom>
          <a:noFill/>
        </p:spPr>
        <p:txBody>
          <a:bodyPr wrap="none" rtlCol="0">
            <a:spAutoFit/>
          </a:bodyPr>
          <a:lstStyle/>
          <a:p>
            <a:r>
              <a:rPr lang="en-US" dirty="0" smtClean="0"/>
              <a:t>=</a:t>
            </a:r>
            <a:endParaRPr lang="en-US" dirty="0"/>
          </a:p>
        </p:txBody>
      </p:sp>
      <p:sp>
        <p:nvSpPr>
          <p:cNvPr id="6" name="Title 1"/>
          <p:cNvSpPr txBox="1">
            <a:spLocks/>
          </p:cNvSpPr>
          <p:nvPr/>
        </p:nvSpPr>
        <p:spPr bwMode="auto">
          <a:xfrm>
            <a:off x="6934200" y="3124200"/>
            <a:ext cx="2362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1600" dirty="0" smtClean="0">
                <a:solidFill>
                  <a:srgbClr val="000000"/>
                </a:solidFill>
              </a:rPr>
              <a:t>50+ clinics</a:t>
            </a:r>
          </a:p>
          <a:p>
            <a:pPr algn="l"/>
            <a:endParaRPr lang="en-US" sz="1600" dirty="0" smtClean="0">
              <a:solidFill>
                <a:srgbClr val="000000"/>
              </a:solidFill>
            </a:endParaRPr>
          </a:p>
          <a:p>
            <a:pPr algn="l"/>
            <a:endParaRPr lang="en-US" sz="1600" dirty="0" smtClean="0">
              <a:solidFill>
                <a:srgbClr val="000000"/>
              </a:solidFill>
            </a:endParaRPr>
          </a:p>
          <a:p>
            <a:pPr algn="l"/>
            <a:r>
              <a:rPr lang="en-US" sz="1600" dirty="0" err="1">
                <a:solidFill>
                  <a:schemeClr val="tx1"/>
                </a:solidFill>
              </a:rPr>
              <a:t>Obs</a:t>
            </a:r>
            <a:r>
              <a:rPr lang="en-US" sz="1600" dirty="0">
                <a:solidFill>
                  <a:schemeClr val="tx1"/>
                </a:solidFill>
              </a:rPr>
              <a:t>: </a:t>
            </a:r>
            <a:r>
              <a:rPr lang="en-US" sz="1600" dirty="0" smtClean="0">
                <a:solidFill>
                  <a:schemeClr val="tx1"/>
                </a:solidFill>
              </a:rPr>
              <a:t>70</a:t>
            </a:r>
            <a:r>
              <a:rPr lang="en-US" sz="1600" dirty="0">
                <a:solidFill>
                  <a:schemeClr val="tx1"/>
                </a:solidFill>
              </a:rPr>
              <a:t>-80% work effort,</a:t>
            </a:r>
          </a:p>
          <a:p>
            <a:pPr algn="l"/>
            <a:endParaRPr lang="en-US" sz="1600" dirty="0" smtClean="0">
              <a:solidFill>
                <a:schemeClr val="tx1"/>
              </a:solidFill>
            </a:endParaRPr>
          </a:p>
          <a:p>
            <a:pPr algn="l"/>
            <a:r>
              <a:rPr lang="en-US" sz="1600" dirty="0" smtClean="0">
                <a:solidFill>
                  <a:schemeClr val="tx1"/>
                </a:solidFill>
              </a:rPr>
              <a:t>Not </a:t>
            </a:r>
            <a:r>
              <a:rPr lang="en-US" sz="1600" dirty="0">
                <a:solidFill>
                  <a:schemeClr val="tx1"/>
                </a:solidFill>
              </a:rPr>
              <a:t>add </a:t>
            </a:r>
            <a:r>
              <a:rPr lang="en-US" sz="1600" dirty="0" smtClean="0">
                <a:solidFill>
                  <a:schemeClr val="tx1"/>
                </a:solidFill>
              </a:rPr>
              <a:t>value or </a:t>
            </a:r>
            <a:r>
              <a:rPr lang="en-US" sz="1600" dirty="0">
                <a:solidFill>
                  <a:schemeClr val="tx1"/>
                </a:solidFill>
              </a:rPr>
              <a:t>not need </a:t>
            </a:r>
            <a:r>
              <a:rPr lang="en-US" sz="1600" dirty="0" smtClean="0">
                <a:solidFill>
                  <a:schemeClr val="tx1"/>
                </a:solidFill>
              </a:rPr>
              <a:t>done; </a:t>
            </a:r>
          </a:p>
          <a:p>
            <a:pPr algn="l"/>
            <a:endParaRPr lang="en-US" sz="1600" dirty="0">
              <a:solidFill>
                <a:schemeClr val="tx1"/>
              </a:solidFill>
            </a:endParaRPr>
          </a:p>
          <a:p>
            <a:pPr algn="l"/>
            <a:r>
              <a:rPr lang="en-US" sz="1600" dirty="0" smtClean="0">
                <a:solidFill>
                  <a:schemeClr val="tx1"/>
                </a:solidFill>
              </a:rPr>
              <a:t>Ingrained, invisible</a:t>
            </a: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½ Re-engineering</a:t>
            </a:r>
          </a:p>
          <a:p>
            <a:pPr algn="l"/>
            <a:r>
              <a:rPr lang="en-US" sz="1600" dirty="0">
                <a:solidFill>
                  <a:schemeClr val="tx1"/>
                </a:solidFill>
              </a:rPr>
              <a:t>½ </a:t>
            </a:r>
            <a:r>
              <a:rPr lang="en-US" sz="1600" dirty="0" smtClean="0">
                <a:solidFill>
                  <a:schemeClr val="tx1"/>
                </a:solidFill>
              </a:rPr>
              <a:t>Mismatch </a:t>
            </a:r>
            <a:r>
              <a:rPr lang="en-US" sz="1600" dirty="0">
                <a:solidFill>
                  <a:schemeClr val="tx1"/>
                </a:solidFill>
              </a:rPr>
              <a:t>policy/tech </a:t>
            </a:r>
            <a:endParaRPr lang="en-US" sz="1600" dirty="0" smtClean="0">
              <a:solidFill>
                <a:schemeClr val="tx1"/>
              </a:solidFill>
            </a:endParaRPr>
          </a:p>
          <a:p>
            <a:pPr algn="l"/>
            <a:endParaRPr lang="en-US" sz="1600" dirty="0">
              <a:solidFill>
                <a:schemeClr val="tx1"/>
              </a:solidFill>
            </a:endParaRPr>
          </a:p>
          <a:p>
            <a:pPr algn="l"/>
            <a:r>
              <a:rPr lang="en-US" sz="1600" b="1" dirty="0">
                <a:solidFill>
                  <a:schemeClr val="tx1"/>
                </a:solidFill>
              </a:rPr>
              <a:t>Ultimately hopeful</a:t>
            </a:r>
          </a:p>
          <a:p>
            <a:pPr algn="l"/>
            <a:endParaRPr lang="en-US" sz="1600" dirty="0">
              <a:solidFill>
                <a:schemeClr val="tx1"/>
              </a:solidFill>
            </a:endParaRPr>
          </a:p>
          <a:p>
            <a:pPr algn="l"/>
            <a:r>
              <a:rPr lang="en-US" sz="1600" dirty="0">
                <a:solidFill>
                  <a:schemeClr val="tx1"/>
                </a:solidFill>
              </a:rPr>
              <a:t>Solvable problems</a:t>
            </a:r>
          </a:p>
          <a:p>
            <a:pPr algn="l"/>
            <a:endParaRPr lang="en-US" sz="1600" dirty="0">
              <a:solidFill>
                <a:schemeClr val="tx1"/>
              </a:solidFill>
            </a:endParaRPr>
          </a:p>
          <a:p>
            <a:pPr algn="l"/>
            <a:r>
              <a:rPr lang="en-US" sz="1600" dirty="0">
                <a:solidFill>
                  <a:schemeClr val="tx1"/>
                </a:solidFill>
              </a:rPr>
              <a:t>Individual can’t solve alone</a:t>
            </a:r>
          </a:p>
          <a:p>
            <a:pPr algn="l"/>
            <a:endParaRPr lang="en-US" sz="1600" dirty="0">
              <a:solidFill>
                <a:schemeClr val="tx1"/>
              </a:solidFill>
            </a:endParaRPr>
          </a:p>
          <a:p>
            <a:pPr algn="l"/>
            <a:r>
              <a:rPr lang="en-US" sz="1600" dirty="0">
                <a:solidFill>
                  <a:schemeClr val="tx1"/>
                </a:solidFill>
              </a:rPr>
              <a:t>By coming </a:t>
            </a:r>
            <a:r>
              <a:rPr lang="en-US" sz="1600" dirty="0" smtClean="0">
                <a:solidFill>
                  <a:schemeClr val="tx1"/>
                </a:solidFill>
              </a:rPr>
              <a:t>together, understand fit</a:t>
            </a:r>
          </a:p>
          <a:p>
            <a:pPr algn="l"/>
            <a:r>
              <a:rPr lang="en-US" sz="1600" dirty="0" smtClean="0">
                <a:solidFill>
                  <a:schemeClr val="tx1"/>
                </a:solidFill>
              </a:rPr>
              <a:t>multiple </a:t>
            </a:r>
            <a:r>
              <a:rPr lang="en-US" sz="1600" dirty="0">
                <a:solidFill>
                  <a:schemeClr val="tx1"/>
                </a:solidFill>
              </a:rPr>
              <a:t>stakeholders can make a </a:t>
            </a:r>
            <a:r>
              <a:rPr lang="en-US" sz="1600" dirty="0" err="1">
                <a:solidFill>
                  <a:schemeClr val="tx1"/>
                </a:solidFill>
              </a:rPr>
              <a:t>signif</a:t>
            </a:r>
            <a:r>
              <a:rPr lang="en-US" sz="1600" dirty="0">
                <a:solidFill>
                  <a:schemeClr val="tx1"/>
                </a:solidFill>
              </a:rPr>
              <a:t> impact.</a:t>
            </a:r>
          </a:p>
          <a:p>
            <a:pPr algn="l"/>
            <a:endParaRPr lang="en-US" sz="1600" dirty="0">
              <a:solidFill>
                <a:schemeClr val="tx1"/>
              </a:solidFill>
            </a:endParaRPr>
          </a:p>
          <a:p>
            <a:pPr algn="l"/>
            <a:endParaRPr lang="en-US" sz="1600" dirty="0" smtClean="0">
              <a:solidFill>
                <a:srgbClr val="333399"/>
              </a:solidFill>
            </a:endParaRPr>
          </a:p>
        </p:txBody>
      </p:sp>
    </p:spTree>
    <p:extLst>
      <p:ext uri="{BB962C8B-B14F-4D97-AF65-F5344CB8AC3E}">
        <p14:creationId xmlns:p14="http://schemas.microsoft.com/office/powerpoint/2010/main" val="979412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Arial"/>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Arial"/>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Arial"/>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82584</TotalTime>
  <Words>2807</Words>
  <Application>Microsoft Macintosh PowerPoint</Application>
  <PresentationFormat>On-screen Show (4:3)</PresentationFormat>
  <Paragraphs>555</Paragraphs>
  <Slides>55</Slides>
  <Notes>40</Notes>
  <HiddenSlides>7</HiddenSlides>
  <MMClips>0</MMClips>
  <ScaleCrop>false</ScaleCrop>
  <HeadingPairs>
    <vt:vector size="4" baseType="variant">
      <vt:variant>
        <vt:lpstr>Theme</vt:lpstr>
      </vt:variant>
      <vt:variant>
        <vt:i4>6</vt:i4>
      </vt:variant>
      <vt:variant>
        <vt:lpstr>Slide Titles</vt:lpstr>
      </vt:variant>
      <vt:variant>
        <vt:i4>55</vt:i4>
      </vt:variant>
    </vt:vector>
  </HeadingPairs>
  <TitlesOfParts>
    <vt:vector size="61" baseType="lpstr">
      <vt:lpstr>3_Default Design</vt:lpstr>
      <vt:lpstr>2_Stream</vt:lpstr>
      <vt:lpstr>3_Stream</vt:lpstr>
      <vt:lpstr>4_Stream</vt:lpstr>
      <vt:lpstr>Stream</vt:lpstr>
      <vt:lpstr>8_Default Design</vt:lpstr>
      <vt:lpstr>     Joy in Practice: Reconnecting with the Meaning and Mission of our Work       </vt:lpstr>
      <vt:lpstr>Agenda</vt:lpstr>
      <vt:lpstr>Joy  Triple Aim</vt:lpstr>
      <vt:lpstr>Knights, Knaves or Pawns</vt:lpstr>
      <vt:lpstr>Nearly ½ of MDs Burned Out</vt:lpstr>
      <vt:lpstr> Burnout affects Patients </vt:lpstr>
      <vt:lpstr>Burnout May Cost US Healthcare</vt:lpstr>
      <vt:lpstr>PowerPoint Presentation</vt:lpstr>
      <vt:lpstr>PowerPoint Presentation</vt:lpstr>
      <vt:lpstr>Three Studies and an Email</vt:lpstr>
      <vt:lpstr>Physician Career Satisfaction</vt:lpstr>
      <vt:lpstr>Physician Career Satisfaction</vt:lpstr>
      <vt:lpstr>Top 3 of 4 PC Challenges: EHR</vt:lpstr>
      <vt:lpstr>↑ EHR Functions  MD Burnout    and intent to leave practice</vt:lpstr>
      <vt:lpstr>PowerPoint Presentation</vt:lpstr>
      <vt:lpstr>PowerPoint Presentation</vt:lpstr>
      <vt:lpstr>PowerPoint Presentation</vt:lpstr>
      <vt:lpstr>PowerPoint Presentation</vt:lpstr>
      <vt:lpstr>Clinical Documentation</vt:lpstr>
      <vt:lpstr>The patient’s story matters </vt:lpstr>
      <vt:lpstr>PowerPoint Presentation</vt:lpstr>
      <vt:lpstr>Conceptual Model:  Matching Work to Worker</vt:lpstr>
      <vt:lpstr>Current Work Distribution in PC  </vt:lpstr>
      <vt:lpstr>PowerPoint Presentation</vt:lpstr>
      <vt:lpstr>Matching Work to Worker</vt:lpstr>
      <vt:lpstr>David Reuben UCLA</vt:lpstr>
      <vt:lpstr>PowerPoint Presentation</vt:lpstr>
      <vt:lpstr>Be Bold</vt:lpstr>
      <vt:lpstr>Research</vt:lpstr>
      <vt:lpstr>Practice Science</vt:lpstr>
      <vt:lpstr>Avoid Compliance Creep</vt:lpstr>
      <vt:lpstr>Rethink Signature</vt:lpstr>
      <vt:lpstr>Less is More</vt:lpstr>
      <vt:lpstr>↑ Nursing Workforce </vt:lpstr>
      <vt:lpstr>Relentless Focus Usability</vt:lpstr>
      <vt:lpstr>Professional Societies</vt:lpstr>
      <vt:lpstr>AMA’s Strategic Focus Areas</vt:lpstr>
      <vt:lpstr>PowerPoint Presentation</vt:lpstr>
      <vt:lpstr>Options</vt:lpstr>
      <vt:lpstr>PowerPoint Presentation</vt:lpstr>
      <vt:lpstr>The Map is not the Terrain </vt:lpstr>
      <vt:lpstr>The Map is not the Terrain </vt:lpstr>
      <vt:lpstr>PowerPoint Presentation</vt:lpstr>
      <vt:lpstr>PowerPoint Presentation</vt:lpstr>
      <vt:lpstr>PowerPoint Presentation</vt:lpstr>
      <vt:lpstr>PowerPoint Presentation</vt:lpstr>
      <vt:lpstr>PowerPoint Presentation</vt:lpstr>
      <vt:lpstr>PowerPoint Presentation</vt:lpstr>
      <vt:lpstr>The Map is not the Terrain </vt:lpstr>
      <vt:lpstr>Our Work Going Forward  How can we contribute to transformation </vt:lpstr>
      <vt:lpstr>Knights, Knaves or Pawns</vt:lpstr>
      <vt:lpstr>Joy  Triple Aim</vt:lpstr>
      <vt:lpstr>PowerPoint Presentation</vt:lpstr>
      <vt:lpstr>PowerPoint Presentation</vt:lpstr>
      <vt:lpstr>Discussion </vt:lpstr>
    </vt:vector>
  </TitlesOfParts>
  <Company>ABIM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cmtcom</dc:creator>
  <cp:lastModifiedBy>Christine Sinsky</cp:lastModifiedBy>
  <cp:revision>1758</cp:revision>
  <dcterms:created xsi:type="dcterms:W3CDTF">2012-03-05T16:13:39Z</dcterms:created>
  <dcterms:modified xsi:type="dcterms:W3CDTF">2014-11-20T00:14:47Z</dcterms:modified>
</cp:coreProperties>
</file>